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Carlito" panose="020B0604020202020204" charset="0"/>
      <p:regular r:id="rId36"/>
      <p:bold r:id="rId37"/>
      <p:italic r:id="rId38"/>
      <p:boldItalic r:id="rId39"/>
    </p:embeddedFont>
    <p:embeddedFont>
      <p:font typeface="Consolas" panose="020B0609020204030204" pitchFamily="49" charset="0"/>
      <p:regular r:id="rId40"/>
      <p:bold r:id="rId41"/>
      <p:italic r:id="rId42"/>
      <p:boldItalic r:id="rId43"/>
    </p:embeddedFont>
    <p:embeddedFont>
      <p:font typeface="Impact" panose="020B0806030902050204" pitchFamily="34" charset="0"/>
      <p:regular r:id="rId44"/>
    </p:embeddedFont>
    <p:embeddedFont>
      <p:font typeface="Oi" panose="020B0604020202020204"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ilEvSMlrAEhzI1LRVP8fDVEf/TL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92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 name="Google Shape;25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0" name="Google Shape;470;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3" name="Google Shape;48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3" name="Google Shape;52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
        <p:cNvGrpSpPr/>
        <p:nvPr/>
      </p:nvGrpSpPr>
      <p:grpSpPr>
        <a:xfrm>
          <a:off x="0" y="0"/>
          <a:ext cx="0" cy="0"/>
          <a:chOff x="0" y="0"/>
          <a:chExt cx="0" cy="0"/>
        </a:xfrm>
      </p:grpSpPr>
      <p:sp>
        <p:nvSpPr>
          <p:cNvPr id="25" name="Google Shape;25;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3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3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9"/>
        <p:cNvGrpSpPr/>
        <p:nvPr/>
      </p:nvGrpSpPr>
      <p:grpSpPr>
        <a:xfrm>
          <a:off x="0" y="0"/>
          <a:ext cx="0" cy="0"/>
          <a:chOff x="0" y="0"/>
          <a:chExt cx="0" cy="0"/>
        </a:xfrm>
      </p:grpSpPr>
      <p:sp>
        <p:nvSpPr>
          <p:cNvPr id="40" name="Google Shape;40;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imes New Roman"/>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34"/>
          <p:cNvSpPr>
            <a:spLocks noGrp="1"/>
          </p:cNvSpPr>
          <p:nvPr>
            <p:ph type="pic" idx="2"/>
          </p:nvPr>
        </p:nvSpPr>
        <p:spPr>
          <a:xfrm>
            <a:off x="5183188" y="987425"/>
            <a:ext cx="6172200" cy="4873625"/>
          </a:xfrm>
          <a:prstGeom prst="rect">
            <a:avLst/>
          </a:prstGeom>
          <a:noFill/>
          <a:ln>
            <a:noFill/>
          </a:ln>
        </p:spPr>
      </p:sp>
      <p:sp>
        <p:nvSpPr>
          <p:cNvPr id="42" name="Google Shape;42;p3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3" name="Google Shape;43;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6"/>
        <p:cNvGrpSpPr/>
        <p:nvPr/>
      </p:nvGrpSpPr>
      <p:grpSpPr>
        <a:xfrm>
          <a:off x="0" y="0"/>
          <a:ext cx="0" cy="0"/>
          <a:chOff x="0" y="0"/>
          <a:chExt cx="0" cy="0"/>
        </a:xfrm>
      </p:grpSpPr>
      <p:sp>
        <p:nvSpPr>
          <p:cNvPr id="47" name="Google Shape;47;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2"/>
        <p:cNvGrpSpPr/>
        <p:nvPr/>
      </p:nvGrpSpPr>
      <p:grpSpPr>
        <a:xfrm>
          <a:off x="0" y="0"/>
          <a:ext cx="0" cy="0"/>
          <a:chOff x="0" y="0"/>
          <a:chExt cx="0" cy="0"/>
        </a:xfrm>
      </p:grpSpPr>
      <p:sp>
        <p:nvSpPr>
          <p:cNvPr id="53" name="Google Shape;53;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3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p:nvPr/>
        </p:nvSpPr>
        <p:spPr>
          <a:xfrm>
            <a:off x="0" y="-712232"/>
            <a:ext cx="12192000" cy="36933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b="0" i="0" u="none" strike="noStrike" cap="none">
                <a:solidFill>
                  <a:srgbClr val="D7D7D7"/>
                </a:solidFill>
                <a:latin typeface="Arial"/>
                <a:ea typeface="Arial"/>
                <a:cs typeface="Arial"/>
                <a:sym typeface="Arial"/>
              </a:rPr>
              <a:t>www.9slide.vn</a:t>
            </a:r>
            <a:endParaRPr/>
          </a:p>
        </p:txBody>
      </p:sp>
      <p:sp>
        <p:nvSpPr>
          <p:cNvPr id="11" name="Google Shape;11;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imes New Roman"/>
              <a:buNone/>
              <a:defRPr sz="4400" b="0" i="0" u="none" strike="noStrike" cap="non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 name="Google Shape;13;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6" name="Google Shape;16;p30"/>
          <p:cNvSpPr/>
          <p:nvPr/>
        </p:nvSpPr>
        <p:spPr>
          <a:xfrm>
            <a:off x="-23164800" y="-13030200"/>
            <a:ext cx="395021" cy="395021"/>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 name="Google Shape;17;p30"/>
          <p:cNvSpPr/>
          <p:nvPr/>
        </p:nvSpPr>
        <p:spPr>
          <a:xfrm>
            <a:off x="34961779" y="-13030200"/>
            <a:ext cx="395021" cy="395021"/>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 name="Google Shape;18;p30"/>
          <p:cNvSpPr/>
          <p:nvPr/>
        </p:nvSpPr>
        <p:spPr>
          <a:xfrm>
            <a:off x="34961779" y="19493179"/>
            <a:ext cx="395021" cy="395021"/>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 name="Google Shape;19;p30"/>
          <p:cNvSpPr/>
          <p:nvPr/>
        </p:nvSpPr>
        <p:spPr>
          <a:xfrm>
            <a:off x="-23164800" y="19493179"/>
            <a:ext cx="395021" cy="395021"/>
          </a:xfrm>
          <a:prstGeom prst="ellipse">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nvGrpSpPr>
          <p:cNvPr id="20" name="Google Shape;20;p30"/>
          <p:cNvGrpSpPr/>
          <p:nvPr/>
        </p:nvGrpSpPr>
        <p:grpSpPr>
          <a:xfrm>
            <a:off x="-2202100" y="-2224223"/>
            <a:ext cx="16596200" cy="11284323"/>
            <a:chOff x="-2202100" y="-2224223"/>
            <a:chExt cx="16596200" cy="11284323"/>
          </a:xfrm>
        </p:grpSpPr>
        <p:sp>
          <p:nvSpPr>
            <p:cNvPr id="21" name="Google Shape;21;p30"/>
            <p:cNvSpPr/>
            <p:nvPr/>
          </p:nvSpPr>
          <p:spPr>
            <a:xfrm>
              <a:off x="4851540" y="8494776"/>
              <a:ext cx="2488920" cy="565324"/>
            </a:xfrm>
            <a:prstGeom prst="rect">
              <a:avLst/>
            </a:prstGeom>
            <a:noFill/>
            <a:ln w="21575"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22" name="Google Shape;22;p30"/>
            <p:cNvSpPr/>
            <p:nvPr/>
          </p:nvSpPr>
          <p:spPr>
            <a:xfrm>
              <a:off x="5006988" y="8647176"/>
              <a:ext cx="2178025" cy="260524"/>
            </a:xfrm>
            <a:custGeom>
              <a:avLst/>
              <a:gdLst/>
              <a:ahLst/>
              <a:cxnLst/>
              <a:rect l="l" t="t" r="r" b="b"/>
              <a:pathLst>
                <a:path w="2178025" h="260524" extrusionOk="0">
                  <a:moveTo>
                    <a:pt x="1807648" y="222182"/>
                  </a:moveTo>
                  <a:cubicBezTo>
                    <a:pt x="1814010" y="222182"/>
                    <a:pt x="1818838" y="223968"/>
                    <a:pt x="1822130" y="227540"/>
                  </a:cubicBezTo>
                  <a:cubicBezTo>
                    <a:pt x="1825423" y="231111"/>
                    <a:pt x="1827070" y="235576"/>
                    <a:pt x="1827070" y="240934"/>
                  </a:cubicBezTo>
                  <a:cubicBezTo>
                    <a:pt x="1827070" y="246069"/>
                    <a:pt x="1825423" y="250366"/>
                    <a:pt x="1822130" y="253826"/>
                  </a:cubicBezTo>
                  <a:cubicBezTo>
                    <a:pt x="1818838" y="257287"/>
                    <a:pt x="1814010" y="259017"/>
                    <a:pt x="1807648" y="259017"/>
                  </a:cubicBezTo>
                  <a:cubicBezTo>
                    <a:pt x="1801285" y="259017"/>
                    <a:pt x="1796513" y="257287"/>
                    <a:pt x="1793332" y="253826"/>
                  </a:cubicBezTo>
                  <a:cubicBezTo>
                    <a:pt x="1790151" y="250366"/>
                    <a:pt x="1788560" y="246069"/>
                    <a:pt x="1788560" y="240934"/>
                  </a:cubicBezTo>
                  <a:cubicBezTo>
                    <a:pt x="1788560" y="235576"/>
                    <a:pt x="1790151" y="231111"/>
                    <a:pt x="1793332" y="227540"/>
                  </a:cubicBezTo>
                  <a:cubicBezTo>
                    <a:pt x="1796513" y="223968"/>
                    <a:pt x="1801285" y="222182"/>
                    <a:pt x="1807648" y="222182"/>
                  </a:cubicBezTo>
                  <a:close/>
                  <a:moveTo>
                    <a:pt x="807523" y="222182"/>
                  </a:moveTo>
                  <a:cubicBezTo>
                    <a:pt x="813885" y="222182"/>
                    <a:pt x="818713" y="223968"/>
                    <a:pt x="822005" y="227540"/>
                  </a:cubicBezTo>
                  <a:cubicBezTo>
                    <a:pt x="825298" y="231111"/>
                    <a:pt x="826945" y="235576"/>
                    <a:pt x="826945" y="240934"/>
                  </a:cubicBezTo>
                  <a:cubicBezTo>
                    <a:pt x="826945" y="246069"/>
                    <a:pt x="825298" y="250366"/>
                    <a:pt x="822005" y="253826"/>
                  </a:cubicBezTo>
                  <a:cubicBezTo>
                    <a:pt x="818713" y="257287"/>
                    <a:pt x="813885" y="259017"/>
                    <a:pt x="807523" y="259017"/>
                  </a:cubicBezTo>
                  <a:cubicBezTo>
                    <a:pt x="801160" y="259017"/>
                    <a:pt x="796388" y="257287"/>
                    <a:pt x="793207" y="253826"/>
                  </a:cubicBezTo>
                  <a:cubicBezTo>
                    <a:pt x="790026" y="250366"/>
                    <a:pt x="788435" y="246069"/>
                    <a:pt x="788435" y="240934"/>
                  </a:cubicBezTo>
                  <a:cubicBezTo>
                    <a:pt x="788435" y="235576"/>
                    <a:pt x="790026" y="231111"/>
                    <a:pt x="793207" y="227540"/>
                  </a:cubicBezTo>
                  <a:cubicBezTo>
                    <a:pt x="796388" y="223968"/>
                    <a:pt x="801160" y="222182"/>
                    <a:pt x="807523" y="222182"/>
                  </a:cubicBezTo>
                  <a:close/>
                  <a:moveTo>
                    <a:pt x="1488076" y="98952"/>
                  </a:moveTo>
                  <a:cubicBezTo>
                    <a:pt x="1472896" y="98952"/>
                    <a:pt x="1461064" y="104812"/>
                    <a:pt x="1452581" y="116532"/>
                  </a:cubicBezTo>
                  <a:cubicBezTo>
                    <a:pt x="1444098" y="128253"/>
                    <a:pt x="1439856" y="145610"/>
                    <a:pt x="1439856" y="168604"/>
                  </a:cubicBezTo>
                  <a:cubicBezTo>
                    <a:pt x="1439856" y="189142"/>
                    <a:pt x="1444098" y="205215"/>
                    <a:pt x="1452581" y="216824"/>
                  </a:cubicBezTo>
                  <a:cubicBezTo>
                    <a:pt x="1461064" y="228433"/>
                    <a:pt x="1472784" y="234237"/>
                    <a:pt x="1487741" y="234237"/>
                  </a:cubicBezTo>
                  <a:cubicBezTo>
                    <a:pt x="1507387" y="234237"/>
                    <a:pt x="1521730" y="225419"/>
                    <a:pt x="1530771" y="207783"/>
                  </a:cubicBezTo>
                  <a:lnTo>
                    <a:pt x="1530771" y="124569"/>
                  </a:lnTo>
                  <a:cubicBezTo>
                    <a:pt x="1521507" y="107491"/>
                    <a:pt x="1507275" y="98952"/>
                    <a:pt x="1488076" y="98952"/>
                  </a:cubicBezTo>
                  <a:close/>
                  <a:moveTo>
                    <a:pt x="1678241" y="98115"/>
                  </a:moveTo>
                  <a:cubicBezTo>
                    <a:pt x="1665740" y="98115"/>
                    <a:pt x="1655248" y="102663"/>
                    <a:pt x="1646764" y="111761"/>
                  </a:cubicBezTo>
                  <a:cubicBezTo>
                    <a:pt x="1638281" y="120858"/>
                    <a:pt x="1633035" y="133610"/>
                    <a:pt x="1631026" y="150019"/>
                  </a:cubicBezTo>
                  <a:lnTo>
                    <a:pt x="1721774" y="150019"/>
                  </a:lnTo>
                  <a:lnTo>
                    <a:pt x="1721774" y="147675"/>
                  </a:lnTo>
                  <a:cubicBezTo>
                    <a:pt x="1720881" y="131936"/>
                    <a:pt x="1716639" y="119742"/>
                    <a:pt x="1709049" y="111091"/>
                  </a:cubicBezTo>
                  <a:cubicBezTo>
                    <a:pt x="1701459" y="102440"/>
                    <a:pt x="1691190" y="98115"/>
                    <a:pt x="1678241" y="98115"/>
                  </a:cubicBezTo>
                  <a:close/>
                  <a:moveTo>
                    <a:pt x="1855700" y="76014"/>
                  </a:moveTo>
                  <a:lnTo>
                    <a:pt x="1887345" y="76014"/>
                  </a:lnTo>
                  <a:lnTo>
                    <a:pt x="1933389" y="215150"/>
                  </a:lnTo>
                  <a:lnTo>
                    <a:pt x="1978260" y="76014"/>
                  </a:lnTo>
                  <a:lnTo>
                    <a:pt x="2009905" y="76014"/>
                  </a:lnTo>
                  <a:lnTo>
                    <a:pt x="1944941" y="257175"/>
                  </a:lnTo>
                  <a:lnTo>
                    <a:pt x="1921334" y="257175"/>
                  </a:lnTo>
                  <a:close/>
                  <a:moveTo>
                    <a:pt x="1333370" y="76014"/>
                  </a:moveTo>
                  <a:lnTo>
                    <a:pt x="1364344" y="76014"/>
                  </a:lnTo>
                  <a:lnTo>
                    <a:pt x="1364344" y="257175"/>
                  </a:lnTo>
                  <a:lnTo>
                    <a:pt x="1333370" y="257175"/>
                  </a:lnTo>
                  <a:close/>
                  <a:moveTo>
                    <a:pt x="514350" y="76014"/>
                  </a:moveTo>
                  <a:lnTo>
                    <a:pt x="545157" y="76014"/>
                  </a:lnTo>
                  <a:lnTo>
                    <a:pt x="580820" y="211634"/>
                  </a:lnTo>
                  <a:lnTo>
                    <a:pt x="623013" y="76014"/>
                  </a:lnTo>
                  <a:lnTo>
                    <a:pt x="647960" y="76014"/>
                  </a:lnTo>
                  <a:lnTo>
                    <a:pt x="690990" y="214480"/>
                  </a:lnTo>
                  <a:lnTo>
                    <a:pt x="725816" y="76014"/>
                  </a:lnTo>
                  <a:lnTo>
                    <a:pt x="756791" y="76014"/>
                  </a:lnTo>
                  <a:lnTo>
                    <a:pt x="704050" y="257175"/>
                  </a:lnTo>
                  <a:lnTo>
                    <a:pt x="678935" y="257175"/>
                  </a:lnTo>
                  <a:lnTo>
                    <a:pt x="634901" y="119881"/>
                  </a:lnTo>
                  <a:lnTo>
                    <a:pt x="592038" y="257175"/>
                  </a:lnTo>
                  <a:lnTo>
                    <a:pt x="566923" y="257175"/>
                  </a:lnTo>
                  <a:close/>
                  <a:moveTo>
                    <a:pt x="257175" y="76014"/>
                  </a:moveTo>
                  <a:lnTo>
                    <a:pt x="287982" y="76014"/>
                  </a:lnTo>
                  <a:lnTo>
                    <a:pt x="323645" y="211634"/>
                  </a:lnTo>
                  <a:lnTo>
                    <a:pt x="365838" y="76014"/>
                  </a:lnTo>
                  <a:lnTo>
                    <a:pt x="390785" y="76014"/>
                  </a:lnTo>
                  <a:lnTo>
                    <a:pt x="433815" y="214480"/>
                  </a:lnTo>
                  <a:lnTo>
                    <a:pt x="468641" y="76014"/>
                  </a:lnTo>
                  <a:lnTo>
                    <a:pt x="499616" y="76014"/>
                  </a:lnTo>
                  <a:lnTo>
                    <a:pt x="446875" y="257175"/>
                  </a:lnTo>
                  <a:lnTo>
                    <a:pt x="421760" y="257175"/>
                  </a:lnTo>
                  <a:lnTo>
                    <a:pt x="377726" y="119881"/>
                  </a:lnTo>
                  <a:lnTo>
                    <a:pt x="334863" y="257175"/>
                  </a:lnTo>
                  <a:lnTo>
                    <a:pt x="309748" y="257175"/>
                  </a:lnTo>
                  <a:close/>
                  <a:moveTo>
                    <a:pt x="0" y="76014"/>
                  </a:moveTo>
                  <a:lnTo>
                    <a:pt x="30807" y="76014"/>
                  </a:lnTo>
                  <a:lnTo>
                    <a:pt x="66470" y="211634"/>
                  </a:lnTo>
                  <a:lnTo>
                    <a:pt x="108663" y="76014"/>
                  </a:lnTo>
                  <a:lnTo>
                    <a:pt x="133610" y="76014"/>
                  </a:lnTo>
                  <a:lnTo>
                    <a:pt x="176640" y="214480"/>
                  </a:lnTo>
                  <a:lnTo>
                    <a:pt x="211466" y="76014"/>
                  </a:lnTo>
                  <a:lnTo>
                    <a:pt x="242441" y="76014"/>
                  </a:lnTo>
                  <a:lnTo>
                    <a:pt x="189700" y="257175"/>
                  </a:lnTo>
                  <a:lnTo>
                    <a:pt x="164585" y="257175"/>
                  </a:lnTo>
                  <a:lnTo>
                    <a:pt x="120551" y="119881"/>
                  </a:lnTo>
                  <a:lnTo>
                    <a:pt x="77688" y="257175"/>
                  </a:lnTo>
                  <a:lnTo>
                    <a:pt x="52573" y="257175"/>
                  </a:lnTo>
                  <a:close/>
                  <a:moveTo>
                    <a:pt x="2120094" y="72666"/>
                  </a:moveTo>
                  <a:cubicBezTo>
                    <a:pt x="2158380" y="72666"/>
                    <a:pt x="2177690" y="94264"/>
                    <a:pt x="2178025" y="137461"/>
                  </a:cubicBezTo>
                  <a:lnTo>
                    <a:pt x="2178025" y="257175"/>
                  </a:lnTo>
                  <a:lnTo>
                    <a:pt x="2147050" y="257175"/>
                  </a:lnTo>
                  <a:lnTo>
                    <a:pt x="2147050" y="137294"/>
                  </a:lnTo>
                  <a:cubicBezTo>
                    <a:pt x="2146938" y="124234"/>
                    <a:pt x="2143953" y="114579"/>
                    <a:pt x="2138092" y="108328"/>
                  </a:cubicBezTo>
                  <a:cubicBezTo>
                    <a:pt x="2132232" y="102077"/>
                    <a:pt x="2123107" y="98952"/>
                    <a:pt x="2110717" y="98952"/>
                  </a:cubicBezTo>
                  <a:cubicBezTo>
                    <a:pt x="2100671" y="98952"/>
                    <a:pt x="2091853" y="101631"/>
                    <a:pt x="2084263" y="106989"/>
                  </a:cubicBezTo>
                  <a:cubicBezTo>
                    <a:pt x="2076673" y="112347"/>
                    <a:pt x="2070757" y="119379"/>
                    <a:pt x="2066515" y="128085"/>
                  </a:cubicBezTo>
                  <a:lnTo>
                    <a:pt x="2066515" y="257175"/>
                  </a:lnTo>
                  <a:lnTo>
                    <a:pt x="2035541" y="257175"/>
                  </a:lnTo>
                  <a:lnTo>
                    <a:pt x="2035541" y="76014"/>
                  </a:lnTo>
                  <a:lnTo>
                    <a:pt x="2064841" y="76014"/>
                  </a:lnTo>
                  <a:lnTo>
                    <a:pt x="2065846" y="98785"/>
                  </a:lnTo>
                  <a:cubicBezTo>
                    <a:pt x="2079687" y="81372"/>
                    <a:pt x="2097769" y="72666"/>
                    <a:pt x="2120094" y="72666"/>
                  </a:cubicBezTo>
                  <a:close/>
                  <a:moveTo>
                    <a:pt x="1678241" y="72666"/>
                  </a:moveTo>
                  <a:cubicBezTo>
                    <a:pt x="1701794" y="72666"/>
                    <a:pt x="1720099" y="80423"/>
                    <a:pt x="1733159" y="95938"/>
                  </a:cubicBezTo>
                  <a:cubicBezTo>
                    <a:pt x="1746219" y="111454"/>
                    <a:pt x="1752749" y="133666"/>
                    <a:pt x="1752749" y="162576"/>
                  </a:cubicBezTo>
                  <a:lnTo>
                    <a:pt x="1752749" y="175468"/>
                  </a:lnTo>
                  <a:lnTo>
                    <a:pt x="1630021" y="175468"/>
                  </a:lnTo>
                  <a:cubicBezTo>
                    <a:pt x="1630468" y="193328"/>
                    <a:pt x="1635686" y="207755"/>
                    <a:pt x="1645676" y="218749"/>
                  </a:cubicBezTo>
                  <a:cubicBezTo>
                    <a:pt x="1655666" y="229744"/>
                    <a:pt x="1668363" y="235241"/>
                    <a:pt x="1683767" y="235241"/>
                  </a:cubicBezTo>
                  <a:cubicBezTo>
                    <a:pt x="1694706" y="235241"/>
                    <a:pt x="1703970" y="233009"/>
                    <a:pt x="1711560" y="228544"/>
                  </a:cubicBezTo>
                  <a:cubicBezTo>
                    <a:pt x="1719151" y="224079"/>
                    <a:pt x="1725792" y="218163"/>
                    <a:pt x="1731485" y="210796"/>
                  </a:cubicBezTo>
                  <a:lnTo>
                    <a:pt x="1750405" y="225530"/>
                  </a:lnTo>
                  <a:cubicBezTo>
                    <a:pt x="1735224" y="248859"/>
                    <a:pt x="1712453" y="260524"/>
                    <a:pt x="1682092" y="260524"/>
                  </a:cubicBezTo>
                  <a:cubicBezTo>
                    <a:pt x="1657536" y="260524"/>
                    <a:pt x="1637556" y="252459"/>
                    <a:pt x="1622152" y="236330"/>
                  </a:cubicBezTo>
                  <a:cubicBezTo>
                    <a:pt x="1606748" y="220201"/>
                    <a:pt x="1599046" y="198630"/>
                    <a:pt x="1599046" y="171617"/>
                  </a:cubicBezTo>
                  <a:lnTo>
                    <a:pt x="1599046" y="165925"/>
                  </a:lnTo>
                  <a:cubicBezTo>
                    <a:pt x="1599046" y="147954"/>
                    <a:pt x="1602479" y="131908"/>
                    <a:pt x="1609343" y="117788"/>
                  </a:cubicBezTo>
                  <a:cubicBezTo>
                    <a:pt x="1616208" y="103668"/>
                    <a:pt x="1625807" y="92618"/>
                    <a:pt x="1638142" y="84637"/>
                  </a:cubicBezTo>
                  <a:cubicBezTo>
                    <a:pt x="1650476" y="76656"/>
                    <a:pt x="1663842" y="72666"/>
                    <a:pt x="1678241" y="72666"/>
                  </a:cubicBezTo>
                  <a:close/>
                  <a:moveTo>
                    <a:pt x="1129624" y="72666"/>
                  </a:moveTo>
                  <a:cubicBezTo>
                    <a:pt x="1150162" y="72666"/>
                    <a:pt x="1166822" y="77968"/>
                    <a:pt x="1179602" y="88572"/>
                  </a:cubicBezTo>
                  <a:cubicBezTo>
                    <a:pt x="1192383" y="99175"/>
                    <a:pt x="1198773" y="112737"/>
                    <a:pt x="1198773" y="129257"/>
                  </a:cubicBezTo>
                  <a:lnTo>
                    <a:pt x="1167631" y="129257"/>
                  </a:lnTo>
                  <a:cubicBezTo>
                    <a:pt x="1167631" y="120774"/>
                    <a:pt x="1164031" y="113463"/>
                    <a:pt x="1156831" y="107324"/>
                  </a:cubicBezTo>
                  <a:cubicBezTo>
                    <a:pt x="1149632" y="101185"/>
                    <a:pt x="1140563" y="98115"/>
                    <a:pt x="1129624" y="98115"/>
                  </a:cubicBezTo>
                  <a:cubicBezTo>
                    <a:pt x="1118350" y="98115"/>
                    <a:pt x="1109532" y="100571"/>
                    <a:pt x="1103170" y="105482"/>
                  </a:cubicBezTo>
                  <a:cubicBezTo>
                    <a:pt x="1096807" y="110393"/>
                    <a:pt x="1093626" y="116811"/>
                    <a:pt x="1093626" y="124737"/>
                  </a:cubicBezTo>
                  <a:cubicBezTo>
                    <a:pt x="1093626" y="132215"/>
                    <a:pt x="1096584" y="137852"/>
                    <a:pt x="1102500" y="141647"/>
                  </a:cubicBezTo>
                  <a:cubicBezTo>
                    <a:pt x="1108416" y="145442"/>
                    <a:pt x="1119104" y="149070"/>
                    <a:pt x="1134563" y="152530"/>
                  </a:cubicBezTo>
                  <a:cubicBezTo>
                    <a:pt x="1150023" y="155990"/>
                    <a:pt x="1162552" y="160120"/>
                    <a:pt x="1172151" y="164920"/>
                  </a:cubicBezTo>
                  <a:cubicBezTo>
                    <a:pt x="1181751" y="169720"/>
                    <a:pt x="1188867" y="175496"/>
                    <a:pt x="1193499" y="182249"/>
                  </a:cubicBezTo>
                  <a:cubicBezTo>
                    <a:pt x="1198131" y="189002"/>
                    <a:pt x="1200447" y="197234"/>
                    <a:pt x="1200447" y="206945"/>
                  </a:cubicBezTo>
                  <a:cubicBezTo>
                    <a:pt x="1200447" y="223131"/>
                    <a:pt x="1193973" y="236107"/>
                    <a:pt x="1181025" y="245873"/>
                  </a:cubicBezTo>
                  <a:cubicBezTo>
                    <a:pt x="1168077" y="255640"/>
                    <a:pt x="1151278" y="260524"/>
                    <a:pt x="1130628" y="260524"/>
                  </a:cubicBezTo>
                  <a:cubicBezTo>
                    <a:pt x="1116118" y="260524"/>
                    <a:pt x="1103281" y="257956"/>
                    <a:pt x="1092119" y="252822"/>
                  </a:cubicBezTo>
                  <a:cubicBezTo>
                    <a:pt x="1080957" y="247687"/>
                    <a:pt x="1072223" y="240516"/>
                    <a:pt x="1065916" y="231307"/>
                  </a:cubicBezTo>
                  <a:cubicBezTo>
                    <a:pt x="1059610" y="222098"/>
                    <a:pt x="1056456" y="212136"/>
                    <a:pt x="1056456" y="201420"/>
                  </a:cubicBezTo>
                  <a:lnTo>
                    <a:pt x="1087431" y="201420"/>
                  </a:lnTo>
                  <a:cubicBezTo>
                    <a:pt x="1087989" y="211801"/>
                    <a:pt x="1092147" y="220033"/>
                    <a:pt x="1099905" y="226116"/>
                  </a:cubicBezTo>
                  <a:cubicBezTo>
                    <a:pt x="1107662" y="232200"/>
                    <a:pt x="1117904" y="235241"/>
                    <a:pt x="1130628" y="235241"/>
                  </a:cubicBezTo>
                  <a:cubicBezTo>
                    <a:pt x="1142349" y="235241"/>
                    <a:pt x="1151753" y="232869"/>
                    <a:pt x="1158841" y="228126"/>
                  </a:cubicBezTo>
                  <a:cubicBezTo>
                    <a:pt x="1165929" y="223382"/>
                    <a:pt x="1169473" y="217047"/>
                    <a:pt x="1169473" y="209122"/>
                  </a:cubicBezTo>
                  <a:cubicBezTo>
                    <a:pt x="1169473" y="200751"/>
                    <a:pt x="1166319" y="194249"/>
                    <a:pt x="1160013" y="189616"/>
                  </a:cubicBezTo>
                  <a:cubicBezTo>
                    <a:pt x="1153706" y="184984"/>
                    <a:pt x="1142711" y="180994"/>
                    <a:pt x="1127029" y="177645"/>
                  </a:cubicBezTo>
                  <a:cubicBezTo>
                    <a:pt x="1111346" y="174296"/>
                    <a:pt x="1098900" y="170278"/>
                    <a:pt x="1089691" y="165590"/>
                  </a:cubicBezTo>
                  <a:cubicBezTo>
                    <a:pt x="1080483" y="160902"/>
                    <a:pt x="1073674" y="155321"/>
                    <a:pt x="1069265" y="148847"/>
                  </a:cubicBezTo>
                  <a:cubicBezTo>
                    <a:pt x="1064856" y="142373"/>
                    <a:pt x="1062651" y="134671"/>
                    <a:pt x="1062651" y="125741"/>
                  </a:cubicBezTo>
                  <a:cubicBezTo>
                    <a:pt x="1062651" y="110896"/>
                    <a:pt x="1068930" y="98338"/>
                    <a:pt x="1081487" y="88069"/>
                  </a:cubicBezTo>
                  <a:cubicBezTo>
                    <a:pt x="1094045" y="77800"/>
                    <a:pt x="1110090" y="72666"/>
                    <a:pt x="1129624" y="72666"/>
                  </a:cubicBezTo>
                  <a:close/>
                  <a:moveTo>
                    <a:pt x="942472" y="35831"/>
                  </a:moveTo>
                  <a:cubicBezTo>
                    <a:pt x="928855" y="35831"/>
                    <a:pt x="917916" y="41049"/>
                    <a:pt x="909656" y="51485"/>
                  </a:cubicBezTo>
                  <a:cubicBezTo>
                    <a:pt x="901396" y="61922"/>
                    <a:pt x="897266" y="75679"/>
                    <a:pt x="897266" y="92757"/>
                  </a:cubicBezTo>
                  <a:cubicBezTo>
                    <a:pt x="897266" y="109389"/>
                    <a:pt x="901256" y="123090"/>
                    <a:pt x="909237" y="133862"/>
                  </a:cubicBezTo>
                  <a:cubicBezTo>
                    <a:pt x="917218" y="144633"/>
                    <a:pt x="927906" y="150019"/>
                    <a:pt x="941300" y="150019"/>
                  </a:cubicBezTo>
                  <a:cubicBezTo>
                    <a:pt x="951681" y="150019"/>
                    <a:pt x="961253" y="146838"/>
                    <a:pt x="970015" y="140475"/>
                  </a:cubicBezTo>
                  <a:cubicBezTo>
                    <a:pt x="978777" y="134113"/>
                    <a:pt x="985168" y="126243"/>
                    <a:pt x="989186" y="116867"/>
                  </a:cubicBezTo>
                  <a:lnTo>
                    <a:pt x="989186" y="104477"/>
                  </a:lnTo>
                  <a:cubicBezTo>
                    <a:pt x="989186" y="84163"/>
                    <a:pt x="984777" y="67643"/>
                    <a:pt x="975959" y="54918"/>
                  </a:cubicBezTo>
                  <a:cubicBezTo>
                    <a:pt x="967141" y="42193"/>
                    <a:pt x="955979" y="35831"/>
                    <a:pt x="942472" y="35831"/>
                  </a:cubicBezTo>
                  <a:close/>
                  <a:moveTo>
                    <a:pt x="1349108" y="10046"/>
                  </a:moveTo>
                  <a:cubicBezTo>
                    <a:pt x="1355136" y="10046"/>
                    <a:pt x="1359712" y="11776"/>
                    <a:pt x="1362837" y="15237"/>
                  </a:cubicBezTo>
                  <a:cubicBezTo>
                    <a:pt x="1365963" y="18697"/>
                    <a:pt x="1367526" y="22938"/>
                    <a:pt x="1367526" y="27961"/>
                  </a:cubicBezTo>
                  <a:cubicBezTo>
                    <a:pt x="1367526" y="32984"/>
                    <a:pt x="1365963" y="37170"/>
                    <a:pt x="1362837" y="40519"/>
                  </a:cubicBezTo>
                  <a:cubicBezTo>
                    <a:pt x="1359712" y="43867"/>
                    <a:pt x="1355136" y="45542"/>
                    <a:pt x="1349108" y="45542"/>
                  </a:cubicBezTo>
                  <a:cubicBezTo>
                    <a:pt x="1343081" y="45542"/>
                    <a:pt x="1338532" y="43867"/>
                    <a:pt x="1335462" y="40519"/>
                  </a:cubicBezTo>
                  <a:cubicBezTo>
                    <a:pt x="1332393" y="37170"/>
                    <a:pt x="1330858" y="32984"/>
                    <a:pt x="1330858" y="27961"/>
                  </a:cubicBezTo>
                  <a:cubicBezTo>
                    <a:pt x="1330858" y="22938"/>
                    <a:pt x="1332393" y="18697"/>
                    <a:pt x="1335462" y="15237"/>
                  </a:cubicBezTo>
                  <a:cubicBezTo>
                    <a:pt x="1338532" y="11776"/>
                    <a:pt x="1343081" y="10046"/>
                    <a:pt x="1349108" y="10046"/>
                  </a:cubicBezTo>
                  <a:close/>
                  <a:moveTo>
                    <a:pt x="942305" y="10046"/>
                  </a:moveTo>
                  <a:cubicBezTo>
                    <a:pt x="966415" y="10046"/>
                    <a:pt x="985419" y="19060"/>
                    <a:pt x="999316" y="37086"/>
                  </a:cubicBezTo>
                  <a:cubicBezTo>
                    <a:pt x="1013212" y="55113"/>
                    <a:pt x="1020161" y="79698"/>
                    <a:pt x="1020161" y="110840"/>
                  </a:cubicBezTo>
                  <a:lnTo>
                    <a:pt x="1020161" y="119881"/>
                  </a:lnTo>
                  <a:cubicBezTo>
                    <a:pt x="1020161" y="167320"/>
                    <a:pt x="1010785" y="201950"/>
                    <a:pt x="992032" y="223772"/>
                  </a:cubicBezTo>
                  <a:cubicBezTo>
                    <a:pt x="973280" y="245594"/>
                    <a:pt x="944984" y="256784"/>
                    <a:pt x="907144" y="257342"/>
                  </a:cubicBezTo>
                  <a:lnTo>
                    <a:pt x="901117" y="257342"/>
                  </a:lnTo>
                  <a:lnTo>
                    <a:pt x="901117" y="231056"/>
                  </a:lnTo>
                  <a:lnTo>
                    <a:pt x="907647" y="231056"/>
                  </a:lnTo>
                  <a:cubicBezTo>
                    <a:pt x="933208" y="230611"/>
                    <a:pt x="952853" y="223956"/>
                    <a:pt x="966583" y="211089"/>
                  </a:cubicBezTo>
                  <a:cubicBezTo>
                    <a:pt x="980312" y="198223"/>
                    <a:pt x="987791" y="177866"/>
                    <a:pt x="989018" y="150019"/>
                  </a:cubicBezTo>
                  <a:cubicBezTo>
                    <a:pt x="982545" y="157721"/>
                    <a:pt x="974815" y="163916"/>
                    <a:pt x="965829" y="168604"/>
                  </a:cubicBezTo>
                  <a:cubicBezTo>
                    <a:pt x="956844" y="173292"/>
                    <a:pt x="946993" y="175636"/>
                    <a:pt x="936278" y="175636"/>
                  </a:cubicBezTo>
                  <a:cubicBezTo>
                    <a:pt x="922213" y="175636"/>
                    <a:pt x="909963" y="172176"/>
                    <a:pt x="899526" y="165255"/>
                  </a:cubicBezTo>
                  <a:cubicBezTo>
                    <a:pt x="889090" y="158335"/>
                    <a:pt x="881025" y="148596"/>
                    <a:pt x="875332" y="136038"/>
                  </a:cubicBezTo>
                  <a:cubicBezTo>
                    <a:pt x="869640" y="123481"/>
                    <a:pt x="866793" y="109612"/>
                    <a:pt x="866793" y="94431"/>
                  </a:cubicBezTo>
                  <a:cubicBezTo>
                    <a:pt x="866793" y="78135"/>
                    <a:pt x="869891" y="63457"/>
                    <a:pt x="876086" y="50397"/>
                  </a:cubicBezTo>
                  <a:cubicBezTo>
                    <a:pt x="882281" y="37338"/>
                    <a:pt x="891071" y="27347"/>
                    <a:pt x="902456" y="20427"/>
                  </a:cubicBezTo>
                  <a:cubicBezTo>
                    <a:pt x="913842" y="13506"/>
                    <a:pt x="927125" y="10046"/>
                    <a:pt x="942305" y="10046"/>
                  </a:cubicBezTo>
                  <a:close/>
                  <a:moveTo>
                    <a:pt x="1530771" y="0"/>
                  </a:moveTo>
                  <a:lnTo>
                    <a:pt x="1561746" y="0"/>
                  </a:lnTo>
                  <a:lnTo>
                    <a:pt x="1561746" y="257175"/>
                  </a:lnTo>
                  <a:lnTo>
                    <a:pt x="1533283" y="257175"/>
                  </a:lnTo>
                  <a:lnTo>
                    <a:pt x="1531776" y="237753"/>
                  </a:lnTo>
                  <a:cubicBezTo>
                    <a:pt x="1519386" y="252933"/>
                    <a:pt x="1502141" y="260524"/>
                    <a:pt x="1480040" y="260524"/>
                  </a:cubicBezTo>
                  <a:cubicBezTo>
                    <a:pt x="1459055" y="260524"/>
                    <a:pt x="1441949" y="251929"/>
                    <a:pt x="1428722" y="234739"/>
                  </a:cubicBezTo>
                  <a:cubicBezTo>
                    <a:pt x="1415495" y="217549"/>
                    <a:pt x="1408881" y="195114"/>
                    <a:pt x="1408881" y="167432"/>
                  </a:cubicBezTo>
                  <a:lnTo>
                    <a:pt x="1408881" y="165088"/>
                  </a:lnTo>
                  <a:cubicBezTo>
                    <a:pt x="1408881" y="137294"/>
                    <a:pt x="1415467" y="114942"/>
                    <a:pt x="1428638" y="98031"/>
                  </a:cubicBezTo>
                  <a:cubicBezTo>
                    <a:pt x="1441809" y="81121"/>
                    <a:pt x="1459055" y="72666"/>
                    <a:pt x="1480375" y="72666"/>
                  </a:cubicBezTo>
                  <a:cubicBezTo>
                    <a:pt x="1501583" y="72666"/>
                    <a:pt x="1518381" y="79921"/>
                    <a:pt x="1530771" y="94431"/>
                  </a:cubicBezTo>
                  <a:close/>
                  <a:moveTo>
                    <a:pt x="1247645" y="0"/>
                  </a:moveTo>
                  <a:lnTo>
                    <a:pt x="1278619" y="0"/>
                  </a:lnTo>
                  <a:lnTo>
                    <a:pt x="1278619" y="257175"/>
                  </a:lnTo>
                  <a:lnTo>
                    <a:pt x="1247645" y="257175"/>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700" b="0" i="0" u="none" strike="noStrike" cap="none">
                <a:solidFill>
                  <a:srgbClr val="BFBFBF"/>
                </a:solidFill>
                <a:latin typeface="Oi"/>
                <a:ea typeface="Oi"/>
                <a:cs typeface="Oi"/>
                <a:sym typeface="Oi"/>
              </a:endParaRPr>
            </a:p>
          </p:txBody>
        </p:sp>
        <p:sp>
          <p:nvSpPr>
            <p:cNvPr id="23" name="Google Shape;23;p30"/>
            <p:cNvSpPr/>
            <p:nvPr/>
          </p:nvSpPr>
          <p:spPr>
            <a:xfrm>
              <a:off x="-2202100" y="-2224223"/>
              <a:ext cx="16596200" cy="11284323"/>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1.jp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5.xml"/><Relationship Id="rId16"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29.png"/><Relationship Id="rId1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jp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64" name="Google Shape;64;p1"/>
          <p:cNvSpPr txBox="1"/>
          <p:nvPr/>
        </p:nvSpPr>
        <p:spPr>
          <a:xfrm>
            <a:off x="1676400" y="2819400"/>
            <a:ext cx="8915400" cy="92333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6000" b="0" i="0" u="none" strike="noStrike" cap="none">
                <a:solidFill>
                  <a:srgbClr val="154A8D"/>
                </a:solidFill>
                <a:latin typeface="Arial"/>
                <a:ea typeface="Arial"/>
                <a:cs typeface="Arial"/>
                <a:sym typeface="Arial"/>
              </a:rPr>
              <a:t>Java Backend</a:t>
            </a:r>
            <a:endParaRPr sz="6000" b="0" i="0" u="none" strike="noStrike" cap="none">
              <a:solidFill>
                <a:srgbClr val="154A8D"/>
              </a:solidFill>
              <a:latin typeface="Arial"/>
              <a:ea typeface="Arial"/>
              <a:cs typeface="Arial"/>
              <a:sym typeface="Arial"/>
            </a:endParaRPr>
          </a:p>
        </p:txBody>
      </p:sp>
      <p:pic>
        <p:nvPicPr>
          <p:cNvPr id="66" name="Google Shape;66;p1"/>
          <p:cNvPicPr preferRelativeResize="0"/>
          <p:nvPr/>
        </p:nvPicPr>
        <p:blipFill rotWithShape="1">
          <a:blip r:embed="rId4">
            <a:alphaModFix/>
          </a:blip>
          <a:srcRect/>
          <a:stretch/>
        </p:blipFill>
        <p:spPr>
          <a:xfrm>
            <a:off x="4723872" y="914400"/>
            <a:ext cx="7445124" cy="5029200"/>
          </a:xfrm>
          <a:prstGeom prst="rect">
            <a:avLst/>
          </a:prstGeom>
          <a:noFill/>
          <a:ln>
            <a:noFill/>
          </a:ln>
        </p:spPr>
      </p:pic>
      <p:pic>
        <p:nvPicPr>
          <p:cNvPr id="67" name="Google Shape;67;p1"/>
          <p:cNvPicPr preferRelativeResize="0"/>
          <p:nvPr/>
        </p:nvPicPr>
        <p:blipFill rotWithShape="1">
          <a:blip r:embed="rId5">
            <a:alphaModFix/>
          </a:blip>
          <a:srcRect/>
          <a:stretch/>
        </p:blipFill>
        <p:spPr>
          <a:xfrm>
            <a:off x="304800" y="228600"/>
            <a:ext cx="1143000" cy="821245"/>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10"/>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30" name="Google Shape;230;p10"/>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231" name="Google Shape;231;p10"/>
          <p:cNvGrpSpPr/>
          <p:nvPr/>
        </p:nvGrpSpPr>
        <p:grpSpPr>
          <a:xfrm>
            <a:off x="1219773" y="996005"/>
            <a:ext cx="9144000" cy="614338"/>
            <a:chOff x="3129129" y="1121776"/>
            <a:chExt cx="5933741" cy="1171624"/>
          </a:xfrm>
        </p:grpSpPr>
        <p:sp>
          <p:nvSpPr>
            <p:cNvPr id="232" name="Google Shape;232;p10"/>
            <p:cNvSpPr/>
            <p:nvPr/>
          </p:nvSpPr>
          <p:spPr>
            <a:xfrm>
              <a:off x="3129129" y="1121776"/>
              <a:ext cx="5933741" cy="1171624"/>
            </a:xfrm>
            <a:prstGeom prst="roundRect">
              <a:avLst>
                <a:gd name="adj" fmla="val 50000"/>
              </a:avLst>
            </a:prstGeom>
            <a:solidFill>
              <a:srgbClr val="F3742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233" name="Google Shape;233;p10"/>
            <p:cNvSpPr/>
            <p:nvPr/>
          </p:nvSpPr>
          <p:spPr>
            <a:xfrm>
              <a:off x="3289330" y="1253414"/>
              <a:ext cx="5613340" cy="908350"/>
            </a:xfrm>
            <a:prstGeom prst="roundRect">
              <a:avLst>
                <a:gd name="adj" fmla="val 50000"/>
              </a:avLst>
            </a:prstGeom>
            <a:solidFill>
              <a:srgbClr val="F37422"/>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Thuộc tính và phương thức</a:t>
              </a:r>
              <a:endParaRPr sz="2800" b="1">
                <a:solidFill>
                  <a:schemeClr val="lt1"/>
                </a:solidFill>
                <a:latin typeface="Times New Roman"/>
                <a:ea typeface="Times New Roman"/>
                <a:cs typeface="Times New Roman"/>
                <a:sym typeface="Times New Roman"/>
              </a:endParaRPr>
            </a:p>
          </p:txBody>
        </p:sp>
      </p:grpSp>
      <p:grpSp>
        <p:nvGrpSpPr>
          <p:cNvPr id="234" name="Google Shape;234;p10"/>
          <p:cNvGrpSpPr/>
          <p:nvPr/>
        </p:nvGrpSpPr>
        <p:grpSpPr>
          <a:xfrm>
            <a:off x="-262519" y="1065029"/>
            <a:ext cx="2548519" cy="1527861"/>
            <a:chOff x="3099688" y="693634"/>
            <a:chExt cx="4354533" cy="2400859"/>
          </a:xfrm>
        </p:grpSpPr>
        <p:sp>
          <p:nvSpPr>
            <p:cNvPr id="235" name="Google Shape;235;p10"/>
            <p:cNvSpPr/>
            <p:nvPr/>
          </p:nvSpPr>
          <p:spPr>
            <a:xfrm rot="-2700000">
              <a:off x="3487954" y="1295115"/>
              <a:ext cx="1219082" cy="160314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236" name="Google Shape;236;p10"/>
            <p:cNvSpPr/>
            <p:nvPr/>
          </p:nvSpPr>
          <p:spPr>
            <a:xfrm>
              <a:off x="6022029" y="693634"/>
              <a:ext cx="1432192" cy="748437"/>
            </a:xfrm>
            <a:prstGeom prst="ellipse">
              <a:avLst/>
            </a:prstGeom>
            <a:solidFill>
              <a:srgbClr val="FF0000">
                <a:alpha val="13725"/>
              </a:srgb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03</a:t>
              </a:r>
              <a:endParaRPr sz="2800">
                <a:solidFill>
                  <a:schemeClr val="lt1"/>
                </a:solidFill>
                <a:latin typeface="Impact"/>
                <a:ea typeface="Impact"/>
                <a:cs typeface="Impact"/>
                <a:sym typeface="Impact"/>
              </a:endParaRPr>
            </a:p>
          </p:txBody>
        </p:sp>
      </p:grpSp>
      <p:sp>
        <p:nvSpPr>
          <p:cNvPr id="237" name="Google Shape;237;p10"/>
          <p:cNvSpPr/>
          <p:nvPr/>
        </p:nvSpPr>
        <p:spPr>
          <a:xfrm>
            <a:off x="1917065" y="1592580"/>
            <a:ext cx="8305800" cy="5341620"/>
          </a:xfrm>
          <a:custGeom>
            <a:avLst/>
            <a:gdLst/>
            <a:ahLst/>
            <a:cxnLst/>
            <a:rect l="l" t="t" r="r" b="b"/>
            <a:pathLst>
              <a:path w="8305800" h="5341620" extrusionOk="0">
                <a:moveTo>
                  <a:pt x="0" y="0"/>
                </a:moveTo>
                <a:lnTo>
                  <a:pt x="8305800" y="0"/>
                </a:lnTo>
                <a:lnTo>
                  <a:pt x="8305800" y="4338675"/>
                </a:lnTo>
                <a:lnTo>
                  <a:pt x="8243193" y="4338801"/>
                </a:lnTo>
                <a:lnTo>
                  <a:pt x="8181217" y="4339177"/>
                </a:lnTo>
                <a:lnTo>
                  <a:pt x="8119863" y="4339799"/>
                </a:lnTo>
                <a:lnTo>
                  <a:pt x="8059125" y="4340664"/>
                </a:lnTo>
                <a:lnTo>
                  <a:pt x="7998997" y="4341769"/>
                </a:lnTo>
                <a:lnTo>
                  <a:pt x="7939473" y="4343111"/>
                </a:lnTo>
                <a:lnTo>
                  <a:pt x="7880545" y="4344686"/>
                </a:lnTo>
                <a:lnTo>
                  <a:pt x="7822208" y="4346491"/>
                </a:lnTo>
                <a:lnTo>
                  <a:pt x="7764456" y="4348523"/>
                </a:lnTo>
                <a:lnTo>
                  <a:pt x="7707281" y="4350778"/>
                </a:lnTo>
                <a:lnTo>
                  <a:pt x="7650678" y="4353254"/>
                </a:lnTo>
                <a:lnTo>
                  <a:pt x="7594640" y="4355946"/>
                </a:lnTo>
                <a:lnTo>
                  <a:pt x="7539160" y="4358852"/>
                </a:lnTo>
                <a:lnTo>
                  <a:pt x="7484232" y="4361969"/>
                </a:lnTo>
                <a:lnTo>
                  <a:pt x="7429850" y="4365292"/>
                </a:lnTo>
                <a:lnTo>
                  <a:pt x="7376008" y="4368819"/>
                </a:lnTo>
                <a:lnTo>
                  <a:pt x="7322698" y="4372547"/>
                </a:lnTo>
                <a:lnTo>
                  <a:pt x="7269915" y="4376472"/>
                </a:lnTo>
                <a:lnTo>
                  <a:pt x="7217651" y="4380591"/>
                </a:lnTo>
                <a:lnTo>
                  <a:pt x="7165902" y="4384900"/>
                </a:lnTo>
                <a:lnTo>
                  <a:pt x="7114659" y="4389397"/>
                </a:lnTo>
                <a:lnTo>
                  <a:pt x="7063917" y="4394078"/>
                </a:lnTo>
                <a:lnTo>
                  <a:pt x="7013670" y="4398940"/>
                </a:lnTo>
                <a:lnTo>
                  <a:pt x="6963910" y="4403979"/>
                </a:lnTo>
                <a:lnTo>
                  <a:pt x="6914632" y="4409193"/>
                </a:lnTo>
                <a:lnTo>
                  <a:pt x="6865829" y="4414577"/>
                </a:lnTo>
                <a:lnTo>
                  <a:pt x="6817495" y="4420129"/>
                </a:lnTo>
                <a:lnTo>
                  <a:pt x="6769623" y="4425846"/>
                </a:lnTo>
                <a:lnTo>
                  <a:pt x="6722207" y="4431724"/>
                </a:lnTo>
                <a:lnTo>
                  <a:pt x="6675240" y="4437759"/>
                </a:lnTo>
                <a:lnTo>
                  <a:pt x="6628716" y="4443949"/>
                </a:lnTo>
                <a:lnTo>
                  <a:pt x="6582629" y="4450291"/>
                </a:lnTo>
                <a:lnTo>
                  <a:pt x="6536972" y="4456780"/>
                </a:lnTo>
                <a:lnTo>
                  <a:pt x="6491738" y="4463414"/>
                </a:lnTo>
                <a:lnTo>
                  <a:pt x="6446922" y="4470190"/>
                </a:lnTo>
                <a:lnTo>
                  <a:pt x="6402517" y="4477103"/>
                </a:lnTo>
                <a:lnTo>
                  <a:pt x="6358516" y="4484152"/>
                </a:lnTo>
                <a:lnTo>
                  <a:pt x="6314914" y="4491332"/>
                </a:lnTo>
                <a:lnTo>
                  <a:pt x="6271702" y="4498640"/>
                </a:lnTo>
                <a:lnTo>
                  <a:pt x="6228877" y="4506074"/>
                </a:lnTo>
                <a:lnTo>
                  <a:pt x="6186429" y="4513629"/>
                </a:lnTo>
                <a:lnTo>
                  <a:pt x="6144355" y="4521302"/>
                </a:lnTo>
                <a:lnTo>
                  <a:pt x="6102646" y="4529091"/>
                </a:lnTo>
                <a:lnTo>
                  <a:pt x="6061297" y="4536992"/>
                </a:lnTo>
                <a:lnTo>
                  <a:pt x="6020300" y="4545001"/>
                </a:lnTo>
                <a:lnTo>
                  <a:pt x="5979651" y="4553116"/>
                </a:lnTo>
                <a:lnTo>
                  <a:pt x="5939342" y="4561333"/>
                </a:lnTo>
                <a:lnTo>
                  <a:pt x="5899366" y="4569648"/>
                </a:lnTo>
                <a:lnTo>
                  <a:pt x="5859718" y="4578059"/>
                </a:lnTo>
                <a:lnTo>
                  <a:pt x="5820391" y="4586562"/>
                </a:lnTo>
                <a:lnTo>
                  <a:pt x="5781379" y="4595154"/>
                </a:lnTo>
                <a:lnTo>
                  <a:pt x="5742675" y="4603832"/>
                </a:lnTo>
                <a:lnTo>
                  <a:pt x="5704272" y="4612592"/>
                </a:lnTo>
                <a:lnTo>
                  <a:pt x="5666165" y="4621431"/>
                </a:lnTo>
                <a:lnTo>
                  <a:pt x="5628347" y="4630346"/>
                </a:lnTo>
                <a:lnTo>
                  <a:pt x="5590811" y="4639333"/>
                </a:lnTo>
                <a:lnTo>
                  <a:pt x="5553551" y="4648390"/>
                </a:lnTo>
                <a:lnTo>
                  <a:pt x="5479834" y="4666698"/>
                </a:lnTo>
                <a:lnTo>
                  <a:pt x="5407145" y="4685244"/>
                </a:lnTo>
                <a:lnTo>
                  <a:pt x="5335431" y="4704000"/>
                </a:lnTo>
                <a:lnTo>
                  <a:pt x="5264641" y="4722942"/>
                </a:lnTo>
                <a:lnTo>
                  <a:pt x="5194725" y="4742043"/>
                </a:lnTo>
                <a:lnTo>
                  <a:pt x="5125631" y="4761276"/>
                </a:lnTo>
                <a:lnTo>
                  <a:pt x="5057306" y="4780616"/>
                </a:lnTo>
                <a:lnTo>
                  <a:pt x="4989701" y="4800035"/>
                </a:lnTo>
                <a:lnTo>
                  <a:pt x="4922764" y="4819508"/>
                </a:lnTo>
                <a:lnTo>
                  <a:pt x="4856443" y="4839009"/>
                </a:lnTo>
                <a:lnTo>
                  <a:pt x="4790687" y="4858511"/>
                </a:lnTo>
                <a:lnTo>
                  <a:pt x="4725444" y="4877988"/>
                </a:lnTo>
                <a:lnTo>
                  <a:pt x="4660664" y="4897414"/>
                </a:lnTo>
                <a:lnTo>
                  <a:pt x="4596295" y="4916763"/>
                </a:lnTo>
                <a:lnTo>
                  <a:pt x="4564248" y="4926400"/>
                </a:lnTo>
                <a:lnTo>
                  <a:pt x="4532285" y="4936008"/>
                </a:lnTo>
                <a:lnTo>
                  <a:pt x="4468583" y="4955122"/>
                </a:lnTo>
                <a:lnTo>
                  <a:pt x="4405138" y="4974081"/>
                </a:lnTo>
                <a:lnTo>
                  <a:pt x="4341899" y="4992857"/>
                </a:lnTo>
                <a:lnTo>
                  <a:pt x="4278813" y="5011424"/>
                </a:lnTo>
                <a:lnTo>
                  <a:pt x="4215831" y="5029756"/>
                </a:lnTo>
                <a:lnTo>
                  <a:pt x="4152899" y="5047827"/>
                </a:lnTo>
                <a:lnTo>
                  <a:pt x="4089968" y="5065611"/>
                </a:lnTo>
                <a:lnTo>
                  <a:pt x="4026986" y="5083080"/>
                </a:lnTo>
                <a:lnTo>
                  <a:pt x="3963900" y="5100210"/>
                </a:lnTo>
                <a:lnTo>
                  <a:pt x="3900661" y="5116974"/>
                </a:lnTo>
                <a:lnTo>
                  <a:pt x="3837216" y="5133345"/>
                </a:lnTo>
                <a:lnTo>
                  <a:pt x="3773514" y="5149297"/>
                </a:lnTo>
                <a:lnTo>
                  <a:pt x="3709504" y="5164804"/>
                </a:lnTo>
                <a:lnTo>
                  <a:pt x="3645135" y="5179840"/>
                </a:lnTo>
                <a:lnTo>
                  <a:pt x="3580355" y="5194378"/>
                </a:lnTo>
                <a:lnTo>
                  <a:pt x="3515112" y="5208393"/>
                </a:lnTo>
                <a:lnTo>
                  <a:pt x="3449356" y="5221858"/>
                </a:lnTo>
                <a:lnTo>
                  <a:pt x="3383035" y="5234746"/>
                </a:lnTo>
                <a:lnTo>
                  <a:pt x="3316098" y="5247032"/>
                </a:lnTo>
                <a:lnTo>
                  <a:pt x="3248493" y="5258689"/>
                </a:lnTo>
                <a:lnTo>
                  <a:pt x="3180168" y="5269691"/>
                </a:lnTo>
                <a:lnTo>
                  <a:pt x="3111074" y="5280011"/>
                </a:lnTo>
                <a:lnTo>
                  <a:pt x="3041158" y="5289624"/>
                </a:lnTo>
                <a:lnTo>
                  <a:pt x="2970368" y="5298504"/>
                </a:lnTo>
                <a:lnTo>
                  <a:pt x="2898654" y="5306623"/>
                </a:lnTo>
                <a:lnTo>
                  <a:pt x="2825965" y="5313956"/>
                </a:lnTo>
                <a:lnTo>
                  <a:pt x="2752248" y="5320476"/>
                </a:lnTo>
                <a:lnTo>
                  <a:pt x="2677452" y="5326158"/>
                </a:lnTo>
                <a:lnTo>
                  <a:pt x="2601527" y="5330974"/>
                </a:lnTo>
                <a:lnTo>
                  <a:pt x="2563124" y="5333050"/>
                </a:lnTo>
                <a:lnTo>
                  <a:pt x="2524420" y="5334900"/>
                </a:lnTo>
                <a:lnTo>
                  <a:pt x="2485408" y="5336520"/>
                </a:lnTo>
                <a:lnTo>
                  <a:pt x="2446081" y="5337907"/>
                </a:lnTo>
                <a:lnTo>
                  <a:pt x="2406433" y="5339059"/>
                </a:lnTo>
                <a:lnTo>
                  <a:pt x="2366457" y="5339971"/>
                </a:lnTo>
                <a:lnTo>
                  <a:pt x="2326148" y="5340641"/>
                </a:lnTo>
                <a:lnTo>
                  <a:pt x="2285499" y="5341065"/>
                </a:lnTo>
                <a:lnTo>
                  <a:pt x="2244502" y="5341240"/>
                </a:lnTo>
                <a:lnTo>
                  <a:pt x="2203153" y="5341162"/>
                </a:lnTo>
                <a:lnTo>
                  <a:pt x="2161444" y="5340829"/>
                </a:lnTo>
                <a:lnTo>
                  <a:pt x="2119370" y="5340237"/>
                </a:lnTo>
                <a:lnTo>
                  <a:pt x="2076922" y="5339383"/>
                </a:lnTo>
                <a:lnTo>
                  <a:pt x="2034097" y="5338263"/>
                </a:lnTo>
                <a:lnTo>
                  <a:pt x="1990885" y="5336875"/>
                </a:lnTo>
                <a:lnTo>
                  <a:pt x="1947283" y="5335214"/>
                </a:lnTo>
                <a:lnTo>
                  <a:pt x="1903282" y="5333278"/>
                </a:lnTo>
                <a:lnTo>
                  <a:pt x="1858877" y="5331064"/>
                </a:lnTo>
                <a:lnTo>
                  <a:pt x="1814061" y="5328567"/>
                </a:lnTo>
                <a:lnTo>
                  <a:pt x="1768827" y="5325786"/>
                </a:lnTo>
                <a:lnTo>
                  <a:pt x="1723170" y="5322715"/>
                </a:lnTo>
                <a:lnTo>
                  <a:pt x="1677083" y="5319354"/>
                </a:lnTo>
                <a:lnTo>
                  <a:pt x="1630559" y="5315697"/>
                </a:lnTo>
                <a:lnTo>
                  <a:pt x="1583592" y="5311742"/>
                </a:lnTo>
                <a:lnTo>
                  <a:pt x="1536176" y="5307485"/>
                </a:lnTo>
                <a:lnTo>
                  <a:pt x="1488304" y="5302923"/>
                </a:lnTo>
                <a:lnTo>
                  <a:pt x="1439970" y="5298054"/>
                </a:lnTo>
                <a:lnTo>
                  <a:pt x="1391167" y="5292873"/>
                </a:lnTo>
                <a:lnTo>
                  <a:pt x="1341889" y="5287377"/>
                </a:lnTo>
                <a:lnTo>
                  <a:pt x="1292129" y="5281563"/>
                </a:lnTo>
                <a:lnTo>
                  <a:pt x="1241882" y="5275428"/>
                </a:lnTo>
                <a:lnTo>
                  <a:pt x="1191140" y="5268968"/>
                </a:lnTo>
                <a:lnTo>
                  <a:pt x="1139897" y="5262180"/>
                </a:lnTo>
                <a:lnTo>
                  <a:pt x="1088148" y="5255062"/>
                </a:lnTo>
                <a:lnTo>
                  <a:pt x="1035884" y="5247609"/>
                </a:lnTo>
                <a:lnTo>
                  <a:pt x="983101" y="5239818"/>
                </a:lnTo>
                <a:lnTo>
                  <a:pt x="929791" y="5231686"/>
                </a:lnTo>
                <a:lnTo>
                  <a:pt x="875949" y="5223210"/>
                </a:lnTo>
                <a:lnTo>
                  <a:pt x="821567" y="5214387"/>
                </a:lnTo>
                <a:lnTo>
                  <a:pt x="766639" y="5205212"/>
                </a:lnTo>
                <a:lnTo>
                  <a:pt x="711159" y="5195684"/>
                </a:lnTo>
                <a:lnTo>
                  <a:pt x="655121" y="5185798"/>
                </a:lnTo>
                <a:lnTo>
                  <a:pt x="598518" y="5175552"/>
                </a:lnTo>
                <a:lnTo>
                  <a:pt x="541343" y="5164941"/>
                </a:lnTo>
                <a:lnTo>
                  <a:pt x="483591" y="5153964"/>
                </a:lnTo>
                <a:lnTo>
                  <a:pt x="425254" y="5142616"/>
                </a:lnTo>
                <a:lnTo>
                  <a:pt x="366326" y="5130894"/>
                </a:lnTo>
                <a:lnTo>
                  <a:pt x="306802" y="5118795"/>
                </a:lnTo>
                <a:lnTo>
                  <a:pt x="246674" y="5106316"/>
                </a:lnTo>
                <a:lnTo>
                  <a:pt x="185936" y="5093453"/>
                </a:lnTo>
                <a:lnTo>
                  <a:pt x="124582" y="5080203"/>
                </a:lnTo>
                <a:lnTo>
                  <a:pt x="62606" y="5066563"/>
                </a:lnTo>
                <a:lnTo>
                  <a:pt x="0" y="5052529"/>
                </a:lnTo>
                <a:lnTo>
                  <a:pt x="0" y="0"/>
                </a:lnTo>
                <a:close/>
              </a:path>
            </a:pathLst>
          </a:custGeom>
          <a:noFill/>
          <a:ln w="25375" cap="flat" cmpd="sng">
            <a:solidFill>
              <a:srgbClr val="9BBB59"/>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238" name="Google Shape;238;p10"/>
          <p:cNvPicPr preferRelativeResize="0"/>
          <p:nvPr/>
        </p:nvPicPr>
        <p:blipFill rotWithShape="1">
          <a:blip r:embed="rId5">
            <a:alphaModFix/>
          </a:blip>
          <a:srcRect/>
          <a:stretch/>
        </p:blipFill>
        <p:spPr>
          <a:xfrm>
            <a:off x="8071712" y="2074046"/>
            <a:ext cx="1709506" cy="1892074"/>
          </a:xfrm>
          <a:prstGeom prst="rect">
            <a:avLst/>
          </a:prstGeom>
          <a:noFill/>
          <a:ln>
            <a:noFill/>
          </a:ln>
        </p:spPr>
      </p:pic>
      <p:grpSp>
        <p:nvGrpSpPr>
          <p:cNvPr id="239" name="Google Shape;239;p10"/>
          <p:cNvGrpSpPr/>
          <p:nvPr/>
        </p:nvGrpSpPr>
        <p:grpSpPr>
          <a:xfrm>
            <a:off x="2132460" y="1744980"/>
            <a:ext cx="5597864" cy="4312378"/>
            <a:chOff x="596395" y="1371600"/>
            <a:chExt cx="5597864" cy="4312378"/>
          </a:xfrm>
        </p:grpSpPr>
        <p:pic>
          <p:nvPicPr>
            <p:cNvPr id="240" name="Google Shape;240;p10"/>
            <p:cNvPicPr preferRelativeResize="0"/>
            <p:nvPr/>
          </p:nvPicPr>
          <p:blipFill rotWithShape="1">
            <a:blip r:embed="rId6">
              <a:alphaModFix/>
            </a:blip>
            <a:srcRect/>
            <a:stretch/>
          </p:blipFill>
          <p:spPr>
            <a:xfrm>
              <a:off x="596395" y="1446049"/>
              <a:ext cx="5371861" cy="4237929"/>
            </a:xfrm>
            <a:prstGeom prst="rect">
              <a:avLst/>
            </a:prstGeom>
            <a:noFill/>
            <a:ln>
              <a:noFill/>
            </a:ln>
          </p:spPr>
        </p:pic>
        <p:sp>
          <p:nvSpPr>
            <p:cNvPr id="241" name="Google Shape;241;p10"/>
            <p:cNvSpPr/>
            <p:nvPr/>
          </p:nvSpPr>
          <p:spPr>
            <a:xfrm>
              <a:off x="3644099" y="1371600"/>
              <a:ext cx="2550160" cy="612775"/>
            </a:xfrm>
            <a:custGeom>
              <a:avLst/>
              <a:gdLst/>
              <a:ahLst/>
              <a:cxnLst/>
              <a:rect l="l" t="t" r="r" b="b"/>
              <a:pathLst>
                <a:path w="2550160" h="612775" extrusionOk="0">
                  <a:moveTo>
                    <a:pt x="2549867" y="0"/>
                  </a:moveTo>
                  <a:lnTo>
                    <a:pt x="644867" y="0"/>
                  </a:lnTo>
                  <a:lnTo>
                    <a:pt x="644867" y="357378"/>
                  </a:lnTo>
                  <a:lnTo>
                    <a:pt x="0" y="408990"/>
                  </a:lnTo>
                  <a:lnTo>
                    <a:pt x="644867" y="510540"/>
                  </a:lnTo>
                  <a:lnTo>
                    <a:pt x="644867" y="612648"/>
                  </a:lnTo>
                  <a:lnTo>
                    <a:pt x="2549867" y="612648"/>
                  </a:lnTo>
                  <a:lnTo>
                    <a:pt x="2549867"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2" name="Google Shape;242;p10"/>
            <p:cNvSpPr/>
            <p:nvPr/>
          </p:nvSpPr>
          <p:spPr>
            <a:xfrm>
              <a:off x="3644099" y="1371600"/>
              <a:ext cx="2550160" cy="612775"/>
            </a:xfrm>
            <a:custGeom>
              <a:avLst/>
              <a:gdLst/>
              <a:ahLst/>
              <a:cxnLst/>
              <a:rect l="l" t="t" r="r" b="b"/>
              <a:pathLst>
                <a:path w="2550160" h="612775" extrusionOk="0">
                  <a:moveTo>
                    <a:pt x="644867" y="0"/>
                  </a:moveTo>
                  <a:lnTo>
                    <a:pt x="962367" y="0"/>
                  </a:lnTo>
                  <a:lnTo>
                    <a:pt x="1438617" y="0"/>
                  </a:lnTo>
                  <a:lnTo>
                    <a:pt x="2549867" y="0"/>
                  </a:lnTo>
                  <a:lnTo>
                    <a:pt x="2549867" y="357378"/>
                  </a:lnTo>
                  <a:lnTo>
                    <a:pt x="2549867" y="510540"/>
                  </a:lnTo>
                  <a:lnTo>
                    <a:pt x="2549867" y="612648"/>
                  </a:lnTo>
                  <a:lnTo>
                    <a:pt x="1438617" y="612648"/>
                  </a:lnTo>
                  <a:lnTo>
                    <a:pt x="962367" y="612648"/>
                  </a:lnTo>
                  <a:lnTo>
                    <a:pt x="644867" y="612648"/>
                  </a:lnTo>
                  <a:lnTo>
                    <a:pt x="644867" y="510540"/>
                  </a:lnTo>
                  <a:lnTo>
                    <a:pt x="0" y="408990"/>
                  </a:lnTo>
                  <a:lnTo>
                    <a:pt x="644867" y="357378"/>
                  </a:lnTo>
                  <a:lnTo>
                    <a:pt x="644867" y="0"/>
                  </a:lnTo>
                  <a:close/>
                </a:path>
              </a:pathLst>
            </a:custGeom>
            <a:noFill/>
            <a:ln w="25400" cap="flat" cmpd="sng">
              <a:solidFill>
                <a:srgbClr val="F796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43" name="Google Shape;243;p10"/>
          <p:cNvSpPr txBox="1"/>
          <p:nvPr/>
        </p:nvSpPr>
        <p:spPr>
          <a:xfrm>
            <a:off x="6427178" y="1886203"/>
            <a:ext cx="964222"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solidFill>
                  <a:schemeClr val="dk1"/>
                </a:solidFill>
                <a:latin typeface="Arial"/>
                <a:ea typeface="Arial"/>
                <a:cs typeface="Arial"/>
                <a:sym typeface="Arial"/>
              </a:rPr>
              <a:t>Thuộc tính</a:t>
            </a:r>
            <a:endParaRPr sz="1800">
              <a:solidFill>
                <a:schemeClr val="dk1"/>
              </a:solidFill>
              <a:latin typeface="Arial"/>
              <a:ea typeface="Arial"/>
              <a:cs typeface="Arial"/>
              <a:sym typeface="Arial"/>
            </a:endParaRPr>
          </a:p>
        </p:txBody>
      </p:sp>
      <p:grpSp>
        <p:nvGrpSpPr>
          <p:cNvPr id="244" name="Google Shape;244;p10"/>
          <p:cNvGrpSpPr/>
          <p:nvPr/>
        </p:nvGrpSpPr>
        <p:grpSpPr>
          <a:xfrm>
            <a:off x="4900765" y="4564380"/>
            <a:ext cx="4712970" cy="612775"/>
            <a:chOff x="3364700" y="4191000"/>
            <a:chExt cx="4712970" cy="612775"/>
          </a:xfrm>
        </p:grpSpPr>
        <p:sp>
          <p:nvSpPr>
            <p:cNvPr id="245" name="Google Shape;245;p10"/>
            <p:cNvSpPr/>
            <p:nvPr/>
          </p:nvSpPr>
          <p:spPr>
            <a:xfrm>
              <a:off x="3364700" y="4191000"/>
              <a:ext cx="4712970" cy="612775"/>
            </a:xfrm>
            <a:custGeom>
              <a:avLst/>
              <a:gdLst/>
              <a:ahLst/>
              <a:cxnLst/>
              <a:rect l="l" t="t" r="r" b="b"/>
              <a:pathLst>
                <a:path w="4712970" h="612775" extrusionOk="0">
                  <a:moveTo>
                    <a:pt x="4712500" y="0"/>
                  </a:moveTo>
                  <a:lnTo>
                    <a:pt x="2807500" y="0"/>
                  </a:lnTo>
                  <a:lnTo>
                    <a:pt x="2807500" y="357378"/>
                  </a:lnTo>
                  <a:lnTo>
                    <a:pt x="0" y="423506"/>
                  </a:lnTo>
                  <a:lnTo>
                    <a:pt x="2807500" y="510540"/>
                  </a:lnTo>
                  <a:lnTo>
                    <a:pt x="2807500" y="612648"/>
                  </a:lnTo>
                  <a:lnTo>
                    <a:pt x="4712500" y="612648"/>
                  </a:lnTo>
                  <a:lnTo>
                    <a:pt x="4712500"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46" name="Google Shape;246;p10"/>
            <p:cNvSpPr/>
            <p:nvPr/>
          </p:nvSpPr>
          <p:spPr>
            <a:xfrm>
              <a:off x="3364700" y="4191000"/>
              <a:ext cx="4712970" cy="612775"/>
            </a:xfrm>
            <a:custGeom>
              <a:avLst/>
              <a:gdLst/>
              <a:ahLst/>
              <a:cxnLst/>
              <a:rect l="l" t="t" r="r" b="b"/>
              <a:pathLst>
                <a:path w="4712970" h="612775" extrusionOk="0">
                  <a:moveTo>
                    <a:pt x="2807500" y="0"/>
                  </a:moveTo>
                  <a:lnTo>
                    <a:pt x="3125000" y="0"/>
                  </a:lnTo>
                  <a:lnTo>
                    <a:pt x="3601250" y="0"/>
                  </a:lnTo>
                  <a:lnTo>
                    <a:pt x="4712500" y="0"/>
                  </a:lnTo>
                  <a:lnTo>
                    <a:pt x="4712500" y="357378"/>
                  </a:lnTo>
                  <a:lnTo>
                    <a:pt x="4712500" y="510540"/>
                  </a:lnTo>
                  <a:lnTo>
                    <a:pt x="4712500" y="612648"/>
                  </a:lnTo>
                  <a:lnTo>
                    <a:pt x="3601250" y="612648"/>
                  </a:lnTo>
                  <a:lnTo>
                    <a:pt x="3125000" y="612648"/>
                  </a:lnTo>
                  <a:lnTo>
                    <a:pt x="2807500" y="612648"/>
                  </a:lnTo>
                  <a:lnTo>
                    <a:pt x="2807500" y="510540"/>
                  </a:lnTo>
                  <a:lnTo>
                    <a:pt x="0" y="423506"/>
                  </a:lnTo>
                  <a:lnTo>
                    <a:pt x="2807500" y="357378"/>
                  </a:lnTo>
                  <a:lnTo>
                    <a:pt x="2807500" y="0"/>
                  </a:lnTo>
                  <a:close/>
                </a:path>
              </a:pathLst>
            </a:custGeom>
            <a:noFill/>
            <a:ln w="25375" cap="flat" cmpd="sng">
              <a:solidFill>
                <a:srgbClr val="F796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247" name="Google Shape;247;p10"/>
          <p:cNvSpPr txBox="1"/>
          <p:nvPr/>
        </p:nvSpPr>
        <p:spPr>
          <a:xfrm>
            <a:off x="8037601" y="4705603"/>
            <a:ext cx="124523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solidFill>
                  <a:schemeClr val="dk1"/>
                </a:solidFill>
                <a:latin typeface="Arial"/>
                <a:ea typeface="Arial"/>
                <a:cs typeface="Arial"/>
                <a:sym typeface="Arial"/>
              </a:rPr>
              <a:t>Phương thức</a:t>
            </a:r>
            <a:endParaRPr sz="1800">
              <a:solidFill>
                <a:schemeClr val="dk1"/>
              </a:solidFill>
              <a:latin typeface="Arial"/>
              <a:ea typeface="Arial"/>
              <a:cs typeface="Arial"/>
              <a:sym typeface="Arial"/>
            </a:endParaRPr>
          </a:p>
        </p:txBody>
      </p:sp>
      <p:sp>
        <p:nvSpPr>
          <p:cNvPr id="248" name="Google Shape;248;p10"/>
          <p:cNvSpPr txBox="1"/>
          <p:nvPr/>
        </p:nvSpPr>
        <p:spPr>
          <a:xfrm>
            <a:off x="2062579" y="6042981"/>
            <a:ext cx="8230740" cy="584775"/>
          </a:xfrm>
          <a:prstGeom prst="rect">
            <a:avLst/>
          </a:prstGeom>
          <a:solidFill>
            <a:srgbClr val="FFFF00"/>
          </a:solidFill>
          <a:ln>
            <a:noFill/>
          </a:ln>
        </p:spPr>
        <p:txBody>
          <a:bodyPr spcFirstLastPara="1" wrap="square" lIns="0" tIns="30475" rIns="0" bIns="0" anchor="t" anchorCtr="0">
            <a:spAutoFit/>
          </a:bodyPr>
          <a:lstStyle/>
          <a:p>
            <a:pPr marL="90805" marR="0" lvl="0" indent="0" algn="l" rtl="0">
              <a:lnSpc>
                <a:spcPct val="100000"/>
              </a:lnSpc>
              <a:spcBef>
                <a:spcPts val="0"/>
              </a:spcBef>
              <a:spcAft>
                <a:spcPts val="0"/>
              </a:spcAft>
              <a:buNone/>
            </a:pPr>
            <a:r>
              <a:rPr lang="en-US" sz="1800">
                <a:solidFill>
                  <a:schemeClr val="dk1"/>
                </a:solidFill>
                <a:latin typeface="Arial"/>
                <a:ea typeface="Arial"/>
                <a:cs typeface="Arial"/>
                <a:sym typeface="Arial"/>
              </a:rPr>
              <a:t>Lớp </a:t>
            </a:r>
            <a:r>
              <a:rPr lang="en-US" sz="1800">
                <a:solidFill>
                  <a:schemeClr val="dk1"/>
                </a:solidFill>
                <a:latin typeface="Carlito"/>
                <a:ea typeface="Carlito"/>
                <a:cs typeface="Carlito"/>
                <a:sym typeface="Carlito"/>
              </a:rPr>
              <a:t>Employee có 2 </a:t>
            </a:r>
            <a:r>
              <a:rPr lang="en-US" sz="1800">
                <a:solidFill>
                  <a:schemeClr val="dk1"/>
                </a:solidFill>
                <a:latin typeface="Arial"/>
                <a:ea typeface="Arial"/>
                <a:cs typeface="Arial"/>
                <a:sym typeface="Arial"/>
              </a:rPr>
              <a:t>thuộc </a:t>
            </a:r>
            <a:r>
              <a:rPr lang="en-US" sz="1800">
                <a:solidFill>
                  <a:schemeClr val="dk1"/>
                </a:solidFill>
                <a:latin typeface="Carlito"/>
                <a:ea typeface="Carlito"/>
                <a:cs typeface="Carlito"/>
                <a:sym typeface="Carlito"/>
              </a:rPr>
              <a:t>tính là fullname và salary và 2 </a:t>
            </a:r>
            <a:r>
              <a:rPr lang="en-US" sz="1800">
                <a:solidFill>
                  <a:schemeClr val="dk1"/>
                </a:solidFill>
                <a:latin typeface="Arial"/>
                <a:ea typeface="Arial"/>
                <a:cs typeface="Arial"/>
                <a:sym typeface="Arial"/>
              </a:rPr>
              <a:t>phương thức </a:t>
            </a:r>
            <a:r>
              <a:rPr lang="en-US" sz="1800">
                <a:solidFill>
                  <a:schemeClr val="dk1"/>
                </a:solidFill>
                <a:latin typeface="Carlito"/>
                <a:ea typeface="Carlito"/>
                <a:cs typeface="Carlito"/>
                <a:sym typeface="Carlito"/>
              </a:rPr>
              <a:t>là input() và output()</a:t>
            </a:r>
            <a:endParaRPr sz="1800">
              <a:solidFill>
                <a:schemeClr val="dk1"/>
              </a:solidFill>
              <a:latin typeface="Carlito"/>
              <a:ea typeface="Carlito"/>
              <a:cs typeface="Carlito"/>
              <a:sym typeface="Carli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31"/>
                                        </p:tgtEl>
                                        <p:attrNameLst>
                                          <p:attrName>style.visibility</p:attrName>
                                        </p:attrNameLst>
                                      </p:cBhvr>
                                      <p:to>
                                        <p:strVal val="visible"/>
                                      </p:to>
                                    </p:set>
                                    <p:anim calcmode="lin" valueType="num">
                                      <p:cBhvr additive="base">
                                        <p:cTn id="7" dur="500"/>
                                        <p:tgtEl>
                                          <p:spTgt spid="23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11"/>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54" name="Google Shape;254;p11"/>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255" name="Google Shape;255;p11"/>
          <p:cNvGrpSpPr/>
          <p:nvPr/>
        </p:nvGrpSpPr>
        <p:grpSpPr>
          <a:xfrm>
            <a:off x="1219773" y="996005"/>
            <a:ext cx="9144000" cy="614338"/>
            <a:chOff x="3129129" y="1121776"/>
            <a:chExt cx="5933741" cy="1171624"/>
          </a:xfrm>
        </p:grpSpPr>
        <p:sp>
          <p:nvSpPr>
            <p:cNvPr id="256" name="Google Shape;256;p11"/>
            <p:cNvSpPr/>
            <p:nvPr/>
          </p:nvSpPr>
          <p:spPr>
            <a:xfrm>
              <a:off x="3129129" y="1121776"/>
              <a:ext cx="5933741" cy="1171624"/>
            </a:xfrm>
            <a:prstGeom prst="roundRect">
              <a:avLst>
                <a:gd name="adj" fmla="val 50000"/>
              </a:avLst>
            </a:prstGeom>
            <a:solidFill>
              <a:srgbClr val="F3742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257" name="Google Shape;257;p11"/>
            <p:cNvSpPr/>
            <p:nvPr/>
          </p:nvSpPr>
          <p:spPr>
            <a:xfrm>
              <a:off x="3289330" y="1253414"/>
              <a:ext cx="5613340" cy="908350"/>
            </a:xfrm>
            <a:prstGeom prst="roundRect">
              <a:avLst>
                <a:gd name="adj" fmla="val 50000"/>
              </a:avLst>
            </a:prstGeom>
            <a:solidFill>
              <a:srgbClr val="F37422"/>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Ví dụ tạo đối tượng</a:t>
              </a:r>
              <a:endParaRPr sz="2800" b="1">
                <a:solidFill>
                  <a:schemeClr val="lt1"/>
                </a:solidFill>
                <a:latin typeface="Times New Roman"/>
                <a:ea typeface="Times New Roman"/>
                <a:cs typeface="Times New Roman"/>
                <a:sym typeface="Times New Roman"/>
              </a:endParaRPr>
            </a:p>
          </p:txBody>
        </p:sp>
      </p:grpSp>
      <p:grpSp>
        <p:nvGrpSpPr>
          <p:cNvPr id="258" name="Google Shape;258;p11"/>
          <p:cNvGrpSpPr/>
          <p:nvPr/>
        </p:nvGrpSpPr>
        <p:grpSpPr>
          <a:xfrm>
            <a:off x="-262519" y="1065029"/>
            <a:ext cx="2548519" cy="1527861"/>
            <a:chOff x="3099688" y="693634"/>
            <a:chExt cx="4354533" cy="2400859"/>
          </a:xfrm>
        </p:grpSpPr>
        <p:sp>
          <p:nvSpPr>
            <p:cNvPr id="259" name="Google Shape;259;p11"/>
            <p:cNvSpPr/>
            <p:nvPr/>
          </p:nvSpPr>
          <p:spPr>
            <a:xfrm rot="-2700000">
              <a:off x="3487954" y="1295115"/>
              <a:ext cx="1219082" cy="160314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260" name="Google Shape;260;p11"/>
            <p:cNvSpPr/>
            <p:nvPr/>
          </p:nvSpPr>
          <p:spPr>
            <a:xfrm>
              <a:off x="6022029" y="693634"/>
              <a:ext cx="1432192" cy="748437"/>
            </a:xfrm>
            <a:prstGeom prst="ellipse">
              <a:avLst/>
            </a:prstGeom>
            <a:solidFill>
              <a:srgbClr val="FF0000">
                <a:alpha val="13725"/>
              </a:srgb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03</a:t>
              </a:r>
              <a:endParaRPr sz="2800">
                <a:solidFill>
                  <a:schemeClr val="lt1"/>
                </a:solidFill>
                <a:latin typeface="Impact"/>
                <a:ea typeface="Impact"/>
                <a:cs typeface="Impact"/>
                <a:sym typeface="Impact"/>
              </a:endParaRPr>
            </a:p>
          </p:txBody>
        </p:sp>
      </p:grpSp>
      <p:sp>
        <p:nvSpPr>
          <p:cNvPr id="261" name="Google Shape;261;p11"/>
          <p:cNvSpPr txBox="1"/>
          <p:nvPr/>
        </p:nvSpPr>
        <p:spPr>
          <a:xfrm>
            <a:off x="1447800" y="1676400"/>
            <a:ext cx="7862570" cy="750847"/>
          </a:xfrm>
          <a:prstGeom prst="rect">
            <a:avLst/>
          </a:prstGeom>
          <a:noFill/>
          <a:ln>
            <a:noFill/>
          </a:ln>
        </p:spPr>
        <p:txBody>
          <a:bodyPr spcFirstLastPara="1" wrap="square" lIns="0" tIns="12050" rIns="0" bIns="0" anchor="t" anchorCtr="0">
            <a:spAutoFit/>
          </a:bodyPr>
          <a:lstStyle/>
          <a:p>
            <a:pPr marL="354330" marR="5080" lvl="0" indent="-342265" algn="l" rtl="0">
              <a:lnSpc>
                <a:spcPct val="100000"/>
              </a:lnSpc>
              <a:spcBef>
                <a:spcPts val="0"/>
              </a:spcBef>
              <a:spcAft>
                <a:spcPts val="0"/>
              </a:spcAft>
              <a:buClr>
                <a:srgbClr val="FF5A33"/>
              </a:buClr>
              <a:buSzPts val="2400"/>
              <a:buFont typeface="Noto Sans Symbols"/>
              <a:buChar char="❑"/>
            </a:pPr>
            <a:r>
              <a:rPr lang="en-US" sz="2400">
                <a:solidFill>
                  <a:schemeClr val="dk1"/>
                </a:solidFill>
                <a:latin typeface="Times New Roman"/>
                <a:ea typeface="Times New Roman"/>
                <a:cs typeface="Times New Roman"/>
                <a:sym typeface="Times New Roman"/>
              </a:rPr>
              <a:t>Đoạn mã sau sử dụng lớp Employee để tạo một 	nhân viên sau đó gọi các phương thức của lớp.</a:t>
            </a:r>
            <a:endParaRPr sz="2400">
              <a:solidFill>
                <a:schemeClr val="dk1"/>
              </a:solidFill>
              <a:latin typeface="Times New Roman"/>
              <a:ea typeface="Times New Roman"/>
              <a:cs typeface="Times New Roman"/>
              <a:sym typeface="Times New Roman"/>
            </a:endParaRPr>
          </a:p>
        </p:txBody>
      </p:sp>
      <p:sp>
        <p:nvSpPr>
          <p:cNvPr id="262" name="Google Shape;262;p11"/>
          <p:cNvSpPr txBox="1"/>
          <p:nvPr/>
        </p:nvSpPr>
        <p:spPr>
          <a:xfrm>
            <a:off x="1600200" y="4114800"/>
            <a:ext cx="7924165" cy="2224405"/>
          </a:xfrm>
          <a:prstGeom prst="rect">
            <a:avLst/>
          </a:prstGeom>
          <a:noFill/>
          <a:ln>
            <a:noFill/>
          </a:ln>
        </p:spPr>
        <p:txBody>
          <a:bodyPr spcFirstLastPara="1" wrap="square" lIns="0" tIns="99675" rIns="0" bIns="0" anchor="t" anchorCtr="0">
            <a:spAutoFit/>
          </a:bodyPr>
          <a:lstStyle/>
          <a:p>
            <a:pPr marL="354965" marR="0" lvl="0" indent="-342265" algn="l" rtl="0">
              <a:lnSpc>
                <a:spcPct val="100000"/>
              </a:lnSpc>
              <a:spcBef>
                <a:spcPts val="0"/>
              </a:spcBef>
              <a:spcAft>
                <a:spcPts val="0"/>
              </a:spcAft>
              <a:buClr>
                <a:srgbClr val="FF5A33"/>
              </a:buClr>
              <a:buSzPts val="2800"/>
              <a:buFont typeface="Noto Sans Symbols"/>
              <a:buChar char="❑"/>
            </a:pPr>
            <a:r>
              <a:rPr lang="en-US" sz="2800">
                <a:solidFill>
                  <a:schemeClr val="dk1"/>
                </a:solidFill>
                <a:latin typeface="Times New Roman"/>
                <a:ea typeface="Times New Roman"/>
                <a:cs typeface="Times New Roman"/>
                <a:sym typeface="Times New Roman"/>
              </a:rPr>
              <a:t>Chú ý:</a:t>
            </a:r>
            <a:endParaRPr sz="2800">
              <a:solidFill>
                <a:schemeClr val="dk1"/>
              </a:solidFill>
              <a:latin typeface="Times New Roman"/>
              <a:ea typeface="Times New Roman"/>
              <a:cs typeface="Times New Roman"/>
              <a:sym typeface="Times New Roman"/>
            </a:endParaRPr>
          </a:p>
          <a:p>
            <a:pPr marL="755015" marR="0" lvl="1" indent="-285750" algn="l" rtl="0">
              <a:lnSpc>
                <a:spcPct val="100000"/>
              </a:lnSpc>
              <a:spcBef>
                <a:spcPts val="59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Toán tử </a:t>
            </a:r>
            <a:r>
              <a:rPr lang="en-US" sz="2400" b="1" i="0" u="none" strike="noStrike" cap="none">
                <a:solidFill>
                  <a:schemeClr val="dk1"/>
                </a:solidFill>
                <a:latin typeface="Times New Roman"/>
                <a:ea typeface="Times New Roman"/>
                <a:cs typeface="Times New Roman"/>
                <a:sym typeface="Times New Roman"/>
              </a:rPr>
              <a:t>new </a:t>
            </a:r>
            <a:r>
              <a:rPr lang="en-US" sz="2400" b="0" i="0" u="none" strike="noStrike" cap="none">
                <a:solidFill>
                  <a:schemeClr val="dk1"/>
                </a:solidFill>
                <a:latin typeface="Times New Roman"/>
                <a:ea typeface="Times New Roman"/>
                <a:cs typeface="Times New Roman"/>
                <a:sym typeface="Times New Roman"/>
              </a:rPr>
              <a:t>được sử dụng để tạo đối tượng</a:t>
            </a:r>
            <a:endParaRPr sz="2400" b="0" i="0" u="none" strike="noStrike" cap="none">
              <a:solidFill>
                <a:schemeClr val="dk1"/>
              </a:solidFill>
              <a:latin typeface="Times New Roman"/>
              <a:ea typeface="Times New Roman"/>
              <a:cs typeface="Times New Roman"/>
              <a:sym typeface="Times New Roman"/>
            </a:endParaRPr>
          </a:p>
          <a:p>
            <a:pPr marL="755015" marR="0" lvl="1" indent="-285750" algn="l" rtl="0">
              <a:lnSpc>
                <a:spcPct val="100000"/>
              </a:lnSpc>
              <a:spcBef>
                <a:spcPts val="57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Biến emp chứa tham chiếu tới đối tượng</a:t>
            </a:r>
            <a:endParaRPr sz="2400" b="0" i="0" u="none" strike="noStrike" cap="none">
              <a:solidFill>
                <a:schemeClr val="dk1"/>
              </a:solidFill>
              <a:latin typeface="Times New Roman"/>
              <a:ea typeface="Times New Roman"/>
              <a:cs typeface="Times New Roman"/>
              <a:sym typeface="Times New Roman"/>
            </a:endParaRPr>
          </a:p>
          <a:p>
            <a:pPr marL="754380" marR="5080" lvl="1" indent="-285750" algn="l" rtl="0">
              <a:lnSpc>
                <a:spcPct val="100000"/>
              </a:lnSpc>
              <a:spcBef>
                <a:spcPts val="57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Sử dụng dấu chấm (</a:t>
            </a:r>
            <a:r>
              <a:rPr lang="en-US" sz="2400" b="1" i="0" u="none" strike="noStrike" cap="none">
                <a:solidFill>
                  <a:schemeClr val="dk1"/>
                </a:solidFill>
                <a:latin typeface="Times New Roman"/>
                <a:ea typeface="Times New Roman"/>
                <a:cs typeface="Times New Roman"/>
                <a:sym typeface="Times New Roman"/>
              </a:rPr>
              <a:t>.</a:t>
            </a:r>
            <a:r>
              <a:rPr lang="en-US" sz="2400" b="0" i="0" u="none" strike="noStrike" cap="none">
                <a:solidFill>
                  <a:schemeClr val="dk1"/>
                </a:solidFill>
                <a:latin typeface="Times New Roman"/>
                <a:ea typeface="Times New Roman"/>
                <a:cs typeface="Times New Roman"/>
                <a:sym typeface="Times New Roman"/>
              </a:rPr>
              <a:t>) để truy xuất các thành viên của 	lớp (trường và phương thức).</a:t>
            </a:r>
            <a:endParaRPr sz="2400" b="0" i="0" u="none" strike="noStrike" cap="none">
              <a:solidFill>
                <a:schemeClr val="dk1"/>
              </a:solidFill>
              <a:latin typeface="Times New Roman"/>
              <a:ea typeface="Times New Roman"/>
              <a:cs typeface="Times New Roman"/>
              <a:sym typeface="Times New Roman"/>
            </a:endParaRPr>
          </a:p>
        </p:txBody>
      </p:sp>
      <p:pic>
        <p:nvPicPr>
          <p:cNvPr id="263" name="Google Shape;263;p11"/>
          <p:cNvPicPr preferRelativeResize="0"/>
          <p:nvPr/>
        </p:nvPicPr>
        <p:blipFill rotWithShape="1">
          <a:blip r:embed="rId5">
            <a:alphaModFix/>
          </a:blip>
          <a:srcRect/>
          <a:stretch/>
        </p:blipFill>
        <p:spPr>
          <a:xfrm>
            <a:off x="1833197" y="2621297"/>
            <a:ext cx="5279464" cy="165430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55"/>
                                        </p:tgtEl>
                                        <p:attrNameLst>
                                          <p:attrName>style.visibility</p:attrName>
                                        </p:attrNameLst>
                                      </p:cBhvr>
                                      <p:to>
                                        <p:strVal val="visible"/>
                                      </p:to>
                                    </p:set>
                                    <p:anim calcmode="lin" valueType="num">
                                      <p:cBhvr additive="base">
                                        <p:cTn id="7" dur="500"/>
                                        <p:tgtEl>
                                          <p:spTgt spid="25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1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69" name="Google Shape;269;p12"/>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270" name="Google Shape;270;p12"/>
          <p:cNvGrpSpPr/>
          <p:nvPr/>
        </p:nvGrpSpPr>
        <p:grpSpPr>
          <a:xfrm>
            <a:off x="1219773" y="996005"/>
            <a:ext cx="9144000" cy="614338"/>
            <a:chOff x="3129129" y="1121776"/>
            <a:chExt cx="5933741" cy="1171624"/>
          </a:xfrm>
        </p:grpSpPr>
        <p:sp>
          <p:nvSpPr>
            <p:cNvPr id="271" name="Google Shape;271;p12"/>
            <p:cNvSpPr/>
            <p:nvPr/>
          </p:nvSpPr>
          <p:spPr>
            <a:xfrm>
              <a:off x="3129129" y="1121776"/>
              <a:ext cx="5933741" cy="1171624"/>
            </a:xfrm>
            <a:prstGeom prst="roundRect">
              <a:avLst>
                <a:gd name="adj" fmla="val 50000"/>
              </a:avLst>
            </a:prstGeom>
            <a:solidFill>
              <a:srgbClr val="F3742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272" name="Google Shape;272;p12"/>
            <p:cNvSpPr/>
            <p:nvPr/>
          </p:nvSpPr>
          <p:spPr>
            <a:xfrm>
              <a:off x="3289330" y="1253414"/>
              <a:ext cx="5613340" cy="908350"/>
            </a:xfrm>
            <a:prstGeom prst="roundRect">
              <a:avLst>
                <a:gd name="adj" fmla="val 50000"/>
              </a:avLst>
            </a:prstGeom>
            <a:solidFill>
              <a:srgbClr val="F37422"/>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Thực hành</a:t>
              </a:r>
              <a:endParaRPr sz="2800" b="1">
                <a:solidFill>
                  <a:schemeClr val="lt1"/>
                </a:solidFill>
                <a:latin typeface="Times New Roman"/>
                <a:ea typeface="Times New Roman"/>
                <a:cs typeface="Times New Roman"/>
                <a:sym typeface="Times New Roman"/>
              </a:endParaRPr>
            </a:p>
          </p:txBody>
        </p:sp>
      </p:grpSp>
      <p:grpSp>
        <p:nvGrpSpPr>
          <p:cNvPr id="273" name="Google Shape;273;p12"/>
          <p:cNvGrpSpPr/>
          <p:nvPr/>
        </p:nvGrpSpPr>
        <p:grpSpPr>
          <a:xfrm>
            <a:off x="-262519" y="1065029"/>
            <a:ext cx="2548519" cy="1527861"/>
            <a:chOff x="3099688" y="693634"/>
            <a:chExt cx="4354533" cy="2400859"/>
          </a:xfrm>
        </p:grpSpPr>
        <p:sp>
          <p:nvSpPr>
            <p:cNvPr id="274" name="Google Shape;274;p12"/>
            <p:cNvSpPr/>
            <p:nvPr/>
          </p:nvSpPr>
          <p:spPr>
            <a:xfrm rot="-2700000">
              <a:off x="3487954" y="1295115"/>
              <a:ext cx="1219082" cy="160314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275" name="Google Shape;275;p12"/>
            <p:cNvSpPr/>
            <p:nvPr/>
          </p:nvSpPr>
          <p:spPr>
            <a:xfrm>
              <a:off x="6022029" y="693634"/>
              <a:ext cx="1432192" cy="748437"/>
            </a:xfrm>
            <a:prstGeom prst="ellipse">
              <a:avLst/>
            </a:prstGeom>
            <a:solidFill>
              <a:srgbClr val="FF0000">
                <a:alpha val="13725"/>
              </a:srgb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03</a:t>
              </a:r>
              <a:endParaRPr sz="2800">
                <a:solidFill>
                  <a:schemeClr val="lt1"/>
                </a:solidFill>
                <a:latin typeface="Impact"/>
                <a:ea typeface="Impact"/>
                <a:cs typeface="Impact"/>
                <a:sym typeface="Impact"/>
              </a:endParaRPr>
            </a:p>
          </p:txBody>
        </p:sp>
      </p:grpSp>
      <p:sp>
        <p:nvSpPr>
          <p:cNvPr id="276" name="Google Shape;276;p12"/>
          <p:cNvSpPr txBox="1"/>
          <p:nvPr/>
        </p:nvSpPr>
        <p:spPr>
          <a:xfrm>
            <a:off x="1482306" y="2386374"/>
            <a:ext cx="7924165" cy="1347164"/>
          </a:xfrm>
          <a:prstGeom prst="rect">
            <a:avLst/>
          </a:prstGeom>
          <a:noFill/>
          <a:ln>
            <a:noFill/>
          </a:ln>
        </p:spPr>
        <p:txBody>
          <a:bodyPr spcFirstLastPara="1" wrap="square" lIns="0" tIns="99675" rIns="0" bIns="0" anchor="t" anchorCtr="0">
            <a:spAutoFit/>
          </a:bodyPr>
          <a:lstStyle/>
          <a:p>
            <a:pPr marL="354965" marR="0" lvl="0" indent="-342265" algn="l" rtl="0">
              <a:lnSpc>
                <a:spcPct val="100000"/>
              </a:lnSpc>
              <a:spcBef>
                <a:spcPts val="0"/>
              </a:spcBef>
              <a:spcAft>
                <a:spcPts val="0"/>
              </a:spcAft>
              <a:buClr>
                <a:srgbClr val="FF5A33"/>
              </a:buClr>
              <a:buSzPts val="2800"/>
              <a:buFont typeface="Noto Sans Symbols"/>
              <a:buChar char="❑"/>
            </a:pPr>
            <a:r>
              <a:rPr lang="en-US" sz="2800">
                <a:solidFill>
                  <a:schemeClr val="dk1"/>
                </a:solidFill>
                <a:latin typeface="Times New Roman"/>
                <a:ea typeface="Times New Roman"/>
                <a:cs typeface="Times New Roman"/>
                <a:sym typeface="Times New Roman"/>
              </a:rPr>
              <a:t>Bài tập trên lớp (15 phút):</a:t>
            </a:r>
            <a:endParaRPr sz="2800">
              <a:solidFill>
                <a:schemeClr val="dk1"/>
              </a:solidFill>
              <a:latin typeface="Times New Roman"/>
              <a:ea typeface="Times New Roman"/>
              <a:cs typeface="Times New Roman"/>
              <a:sym typeface="Times New Roman"/>
            </a:endParaRPr>
          </a:p>
          <a:p>
            <a:pPr marL="755015" marR="0" lvl="1" indent="-285750" algn="l" rtl="0">
              <a:lnSpc>
                <a:spcPct val="100000"/>
              </a:lnSpc>
              <a:spcBef>
                <a:spcPts val="59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Tạo lớp mô tả sinh viên bao gồm họ tên, điểm và các phương thức nhập, xuất và xếp loại học lực</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0"/>
                                        </p:tgtEl>
                                        <p:attrNameLst>
                                          <p:attrName>style.visibility</p:attrName>
                                        </p:attrNameLst>
                                      </p:cBhvr>
                                      <p:to>
                                        <p:strVal val="visible"/>
                                      </p:to>
                                    </p:set>
                                    <p:anim calcmode="lin" valueType="num">
                                      <p:cBhvr additive="base">
                                        <p:cTn id="7" dur="500"/>
                                        <p:tgtEl>
                                          <p:spTgt spid="27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13"/>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82" name="Google Shape;282;p13"/>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283" name="Google Shape;283;p13"/>
          <p:cNvGrpSpPr/>
          <p:nvPr/>
        </p:nvGrpSpPr>
        <p:grpSpPr>
          <a:xfrm>
            <a:off x="1219773" y="996005"/>
            <a:ext cx="9144000" cy="614338"/>
            <a:chOff x="3129129" y="1121776"/>
            <a:chExt cx="5933741" cy="1171624"/>
          </a:xfrm>
        </p:grpSpPr>
        <p:sp>
          <p:nvSpPr>
            <p:cNvPr id="284" name="Google Shape;284;p13"/>
            <p:cNvSpPr/>
            <p:nvPr/>
          </p:nvSpPr>
          <p:spPr>
            <a:xfrm>
              <a:off x="3129129" y="1121776"/>
              <a:ext cx="5933741" cy="1171624"/>
            </a:xfrm>
            <a:prstGeom prst="roundRect">
              <a:avLst>
                <a:gd name="adj" fmla="val 50000"/>
              </a:avLst>
            </a:prstGeom>
            <a:solidFill>
              <a:srgbClr val="F3742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285" name="Google Shape;285;p13"/>
            <p:cNvSpPr/>
            <p:nvPr/>
          </p:nvSpPr>
          <p:spPr>
            <a:xfrm>
              <a:off x="3289330" y="1253414"/>
              <a:ext cx="5613340" cy="908350"/>
            </a:xfrm>
            <a:prstGeom prst="roundRect">
              <a:avLst>
                <a:gd name="adj" fmla="val 50000"/>
              </a:avLst>
            </a:prstGeom>
            <a:solidFill>
              <a:srgbClr val="F37422"/>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Định nghĩa phương thức</a:t>
              </a:r>
              <a:endParaRPr sz="2800" b="1">
                <a:solidFill>
                  <a:schemeClr val="lt1"/>
                </a:solidFill>
                <a:latin typeface="Times New Roman"/>
                <a:ea typeface="Times New Roman"/>
                <a:cs typeface="Times New Roman"/>
                <a:sym typeface="Times New Roman"/>
              </a:endParaRPr>
            </a:p>
          </p:txBody>
        </p:sp>
      </p:grpSp>
      <p:grpSp>
        <p:nvGrpSpPr>
          <p:cNvPr id="286" name="Google Shape;286;p13"/>
          <p:cNvGrpSpPr/>
          <p:nvPr/>
        </p:nvGrpSpPr>
        <p:grpSpPr>
          <a:xfrm>
            <a:off x="-262519" y="1065029"/>
            <a:ext cx="2548519" cy="1527861"/>
            <a:chOff x="3099688" y="693634"/>
            <a:chExt cx="4354533" cy="2400859"/>
          </a:xfrm>
        </p:grpSpPr>
        <p:sp>
          <p:nvSpPr>
            <p:cNvPr id="287" name="Google Shape;287;p13"/>
            <p:cNvSpPr/>
            <p:nvPr/>
          </p:nvSpPr>
          <p:spPr>
            <a:xfrm rot="-2700000">
              <a:off x="3487954" y="1295115"/>
              <a:ext cx="1219082" cy="160314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288" name="Google Shape;288;p13"/>
            <p:cNvSpPr/>
            <p:nvPr/>
          </p:nvSpPr>
          <p:spPr>
            <a:xfrm>
              <a:off x="6022029" y="693634"/>
              <a:ext cx="1432192" cy="748437"/>
            </a:xfrm>
            <a:prstGeom prst="ellipse">
              <a:avLst/>
            </a:prstGeom>
            <a:solidFill>
              <a:srgbClr val="FF0000">
                <a:alpha val="13725"/>
              </a:srgb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03</a:t>
              </a:r>
              <a:endParaRPr sz="2800">
                <a:solidFill>
                  <a:schemeClr val="lt1"/>
                </a:solidFill>
                <a:latin typeface="Impact"/>
                <a:ea typeface="Impact"/>
                <a:cs typeface="Impact"/>
                <a:sym typeface="Impact"/>
              </a:endParaRPr>
            </a:p>
          </p:txBody>
        </p:sp>
      </p:grpSp>
      <p:sp>
        <p:nvSpPr>
          <p:cNvPr id="289" name="Google Shape;289;p13"/>
          <p:cNvSpPr txBox="1"/>
          <p:nvPr/>
        </p:nvSpPr>
        <p:spPr>
          <a:xfrm>
            <a:off x="3200400" y="4876800"/>
            <a:ext cx="7696200" cy="1856919"/>
          </a:xfrm>
          <a:prstGeom prst="rect">
            <a:avLst/>
          </a:prstGeom>
          <a:noFill/>
          <a:ln w="9525" cap="flat" cmpd="sng">
            <a:solidFill>
              <a:srgbClr val="4F81BD"/>
            </a:solidFill>
            <a:prstDash val="solid"/>
            <a:round/>
            <a:headEnd type="none" w="sm" len="sm"/>
            <a:tailEnd type="none" w="sm" len="sm"/>
          </a:ln>
        </p:spPr>
        <p:txBody>
          <a:bodyPr spcFirstLastPara="1" wrap="square" lIns="0" tIns="162550" rIns="0" bIns="0" anchor="t" anchorCtr="0">
            <a:spAutoFit/>
          </a:bodyPr>
          <a:lstStyle/>
          <a:p>
            <a:pPr marL="91440" marR="0" lvl="0" indent="0" algn="l" rtl="0">
              <a:lnSpc>
                <a:spcPct val="100000"/>
              </a:lnSpc>
              <a:spcBef>
                <a:spcPts val="0"/>
              </a:spcBef>
              <a:spcAft>
                <a:spcPts val="0"/>
              </a:spcAft>
              <a:buNone/>
            </a:pPr>
            <a:r>
              <a:rPr lang="en-US" sz="2000">
                <a:solidFill>
                  <a:srgbClr val="3333FF"/>
                </a:solidFill>
                <a:latin typeface="Consolas"/>
                <a:ea typeface="Consolas"/>
                <a:cs typeface="Consolas"/>
                <a:sym typeface="Consolas"/>
              </a:rPr>
              <a:t>&lt;&lt;kiểu trả về&gt;&gt; </a:t>
            </a:r>
            <a:r>
              <a:rPr lang="en-US" sz="2000">
                <a:solidFill>
                  <a:srgbClr val="FF0000"/>
                </a:solidFill>
                <a:latin typeface="Consolas"/>
                <a:ea typeface="Consolas"/>
                <a:cs typeface="Consolas"/>
                <a:sym typeface="Consolas"/>
              </a:rPr>
              <a:t>&lt;&lt;tên phương thức&gt;&gt; </a:t>
            </a:r>
            <a:r>
              <a:rPr lang="en-US" sz="2000">
                <a:solidFill>
                  <a:schemeClr val="dk1"/>
                </a:solidFill>
                <a:latin typeface="Consolas"/>
                <a:ea typeface="Consolas"/>
                <a:cs typeface="Consolas"/>
                <a:sym typeface="Consolas"/>
              </a:rPr>
              <a:t>(</a:t>
            </a:r>
            <a:r>
              <a:rPr lang="en-US" sz="2000">
                <a:solidFill>
                  <a:srgbClr val="00B050"/>
                </a:solidFill>
                <a:latin typeface="Consolas"/>
                <a:ea typeface="Consolas"/>
                <a:cs typeface="Consolas"/>
                <a:sym typeface="Consolas"/>
              </a:rPr>
              <a:t>[danh sách tham số]</a:t>
            </a:r>
            <a:r>
              <a:rPr lang="en-US"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a:p>
            <a:pPr marL="90805" marR="0" lvl="0" indent="0" algn="l" rtl="0">
              <a:lnSpc>
                <a:spcPct val="100000"/>
              </a:lnSpc>
              <a:spcBef>
                <a:spcPts val="580"/>
              </a:spcBef>
              <a:spcAft>
                <a:spcPts val="0"/>
              </a:spcAft>
              <a:buNone/>
            </a:pPr>
            <a:r>
              <a:rPr lang="en-US"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a:p>
            <a:pPr marL="1005205" marR="0" lvl="0" indent="0" algn="l" rtl="0">
              <a:lnSpc>
                <a:spcPct val="100000"/>
              </a:lnSpc>
              <a:spcBef>
                <a:spcPts val="575"/>
              </a:spcBef>
              <a:spcAft>
                <a:spcPts val="0"/>
              </a:spcAft>
              <a:buNone/>
            </a:pPr>
            <a:r>
              <a:rPr lang="en-US" sz="2000">
                <a:solidFill>
                  <a:schemeClr val="dk1"/>
                </a:solidFill>
                <a:latin typeface="Consolas"/>
                <a:ea typeface="Consolas"/>
                <a:cs typeface="Consolas"/>
                <a:sym typeface="Consolas"/>
              </a:rPr>
              <a:t>// thân phương thức</a:t>
            </a:r>
            <a:endParaRPr sz="2000">
              <a:solidFill>
                <a:schemeClr val="dk1"/>
              </a:solidFill>
              <a:latin typeface="Consolas"/>
              <a:ea typeface="Consolas"/>
              <a:cs typeface="Consolas"/>
              <a:sym typeface="Consolas"/>
            </a:endParaRPr>
          </a:p>
          <a:p>
            <a:pPr marL="90805" marR="0" lvl="0" indent="0" algn="l" rtl="0">
              <a:lnSpc>
                <a:spcPct val="100000"/>
              </a:lnSpc>
              <a:spcBef>
                <a:spcPts val="0"/>
              </a:spcBef>
              <a:spcAft>
                <a:spcPts val="0"/>
              </a:spcAft>
              <a:buNone/>
            </a:pPr>
            <a:r>
              <a:rPr lang="en-US"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p:txBody>
      </p:sp>
      <p:sp>
        <p:nvSpPr>
          <p:cNvPr id="290" name="Google Shape;290;p13"/>
          <p:cNvSpPr txBox="1"/>
          <p:nvPr/>
        </p:nvSpPr>
        <p:spPr>
          <a:xfrm>
            <a:off x="1295400" y="1676400"/>
            <a:ext cx="7855584" cy="3682418"/>
          </a:xfrm>
          <a:prstGeom prst="rect">
            <a:avLst/>
          </a:prstGeom>
          <a:noFill/>
          <a:ln>
            <a:noFill/>
          </a:ln>
        </p:spPr>
        <p:txBody>
          <a:bodyPr spcFirstLastPara="1" wrap="square" lIns="0" tIns="12050" rIns="0" bIns="0" anchor="t" anchorCtr="0">
            <a:spAutoFit/>
          </a:bodyPr>
          <a:lstStyle/>
          <a:p>
            <a:pPr marL="354330" marR="123189" lvl="0" indent="-342265" algn="l" rtl="0">
              <a:lnSpc>
                <a:spcPct val="100000"/>
              </a:lnSpc>
              <a:spcBef>
                <a:spcPts val="0"/>
              </a:spcBef>
              <a:spcAft>
                <a:spcPts val="0"/>
              </a:spcAft>
              <a:buClr>
                <a:srgbClr val="FF5A33"/>
              </a:buClr>
              <a:buSzPts val="2800"/>
              <a:buFont typeface="Noto Sans Symbols"/>
              <a:buChar char="❑"/>
            </a:pPr>
            <a:r>
              <a:rPr lang="en-US" sz="2800">
                <a:solidFill>
                  <a:schemeClr val="dk1"/>
                </a:solidFill>
                <a:latin typeface="Times New Roman"/>
                <a:ea typeface="Times New Roman"/>
                <a:cs typeface="Times New Roman"/>
                <a:sym typeface="Times New Roman"/>
              </a:rPr>
              <a:t>Phương thức là một mô-đun mã thực hiện một 	công việc cụ thể nào đó</a:t>
            </a:r>
            <a:endParaRPr sz="2800">
              <a:solidFill>
                <a:schemeClr val="dk1"/>
              </a:solidFill>
              <a:latin typeface="Times New Roman"/>
              <a:ea typeface="Times New Roman"/>
              <a:cs typeface="Times New Roman"/>
              <a:sym typeface="Times New Roman"/>
            </a:endParaRPr>
          </a:p>
          <a:p>
            <a:pPr marL="755650" marR="0" lvl="1" indent="-285750" algn="l" rtl="0">
              <a:lnSpc>
                <a:spcPct val="100000"/>
              </a:lnSpc>
              <a:spcBef>
                <a:spcPts val="590"/>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Trong lớp Employee có 2 phương thức là input() và</a:t>
            </a:r>
            <a:endParaRPr sz="2400" b="0" i="0" u="none" strike="noStrike" cap="none">
              <a:solidFill>
                <a:schemeClr val="dk1"/>
              </a:solidFill>
              <a:latin typeface="Times New Roman"/>
              <a:ea typeface="Times New Roman"/>
              <a:cs typeface="Times New Roman"/>
              <a:sym typeface="Times New Roman"/>
            </a:endParaRPr>
          </a:p>
          <a:p>
            <a:pPr marL="756285" marR="0" lvl="0" indent="0" algn="l" rtl="0">
              <a:lnSpc>
                <a:spcPct val="100000"/>
              </a:lnSpc>
              <a:spcBef>
                <a:spcPts val="0"/>
              </a:spcBef>
              <a:spcAft>
                <a:spcPts val="0"/>
              </a:spcAft>
              <a:buNone/>
            </a:pPr>
            <a:r>
              <a:rPr lang="en-US" sz="2400">
                <a:solidFill>
                  <a:schemeClr val="dk1"/>
                </a:solidFill>
                <a:latin typeface="Times New Roman"/>
                <a:ea typeface="Times New Roman"/>
                <a:cs typeface="Times New Roman"/>
                <a:sym typeface="Times New Roman"/>
              </a:rPr>
              <a:t>output()</a:t>
            </a:r>
            <a:endParaRPr sz="2400">
              <a:solidFill>
                <a:schemeClr val="dk1"/>
              </a:solidFill>
              <a:latin typeface="Times New Roman"/>
              <a:ea typeface="Times New Roman"/>
              <a:cs typeface="Times New Roman"/>
              <a:sym typeface="Times New Roman"/>
            </a:endParaRPr>
          </a:p>
          <a:p>
            <a:pPr marL="354965" marR="0" lvl="0" indent="-342265" algn="l" rtl="0">
              <a:lnSpc>
                <a:spcPct val="100000"/>
              </a:lnSpc>
              <a:spcBef>
                <a:spcPts val="660"/>
              </a:spcBef>
              <a:spcAft>
                <a:spcPts val="0"/>
              </a:spcAft>
              <a:buClr>
                <a:srgbClr val="FF5A33"/>
              </a:buClr>
              <a:buSzPts val="2800"/>
              <a:buFont typeface="Noto Sans Symbols"/>
              <a:buChar char="❑"/>
            </a:pPr>
            <a:r>
              <a:rPr lang="en-US" sz="2800">
                <a:solidFill>
                  <a:schemeClr val="dk1"/>
                </a:solidFill>
                <a:latin typeface="Times New Roman"/>
                <a:ea typeface="Times New Roman"/>
                <a:cs typeface="Times New Roman"/>
                <a:sym typeface="Times New Roman"/>
              </a:rPr>
              <a:t>Phương thức có thể có một hoặc nhiều tham số</a:t>
            </a:r>
            <a:endParaRPr sz="2800">
              <a:solidFill>
                <a:schemeClr val="dk1"/>
              </a:solidFill>
              <a:latin typeface="Times New Roman"/>
              <a:ea typeface="Times New Roman"/>
              <a:cs typeface="Times New Roman"/>
              <a:sym typeface="Times New Roman"/>
            </a:endParaRPr>
          </a:p>
          <a:p>
            <a:pPr marL="355600" marR="0" lvl="0" indent="-342265" algn="l" rtl="0">
              <a:lnSpc>
                <a:spcPct val="100000"/>
              </a:lnSpc>
              <a:spcBef>
                <a:spcPts val="670"/>
              </a:spcBef>
              <a:spcAft>
                <a:spcPts val="0"/>
              </a:spcAft>
              <a:buClr>
                <a:srgbClr val="FF5A33"/>
              </a:buClr>
              <a:buSzPts val="2800"/>
              <a:buFont typeface="Noto Sans Symbols"/>
              <a:buChar char="❑"/>
            </a:pPr>
            <a:r>
              <a:rPr lang="en-US" sz="2800">
                <a:solidFill>
                  <a:schemeClr val="dk1"/>
                </a:solidFill>
                <a:latin typeface="Times New Roman"/>
                <a:ea typeface="Times New Roman"/>
                <a:cs typeface="Times New Roman"/>
                <a:sym typeface="Times New Roman"/>
              </a:rPr>
              <a:t>Phương thức có thể có kiểu trả về hoặc void</a:t>
            </a:r>
            <a:endParaRPr sz="2800">
              <a:solidFill>
                <a:schemeClr val="dk1"/>
              </a:solidFill>
              <a:latin typeface="Times New Roman"/>
              <a:ea typeface="Times New Roman"/>
              <a:cs typeface="Times New Roman"/>
              <a:sym typeface="Times New Roman"/>
            </a:endParaRPr>
          </a:p>
          <a:p>
            <a:pPr marL="356870" marR="0" lvl="0" indent="0" algn="l" rtl="0">
              <a:lnSpc>
                <a:spcPct val="100000"/>
              </a:lnSpc>
              <a:spcBef>
                <a:spcPts val="0"/>
              </a:spcBef>
              <a:spcAft>
                <a:spcPts val="0"/>
              </a:spcAft>
              <a:buNone/>
            </a:pPr>
            <a:r>
              <a:rPr lang="en-US" sz="2800">
                <a:solidFill>
                  <a:schemeClr val="dk1"/>
                </a:solidFill>
                <a:latin typeface="Times New Roman"/>
                <a:ea typeface="Times New Roman"/>
                <a:cs typeface="Times New Roman"/>
                <a:sym typeface="Times New Roman"/>
              </a:rPr>
              <a:t>(không trả về gì cả)</a:t>
            </a:r>
            <a:endParaRPr sz="2800">
              <a:solidFill>
                <a:schemeClr val="dk1"/>
              </a:solidFill>
              <a:latin typeface="Times New Roman"/>
              <a:ea typeface="Times New Roman"/>
              <a:cs typeface="Times New Roman"/>
              <a:sym typeface="Times New Roman"/>
            </a:endParaRPr>
          </a:p>
          <a:p>
            <a:pPr marL="355600" marR="0" lvl="0" indent="-342265" algn="l" rtl="0">
              <a:lnSpc>
                <a:spcPct val="100000"/>
              </a:lnSpc>
              <a:spcBef>
                <a:spcPts val="675"/>
              </a:spcBef>
              <a:spcAft>
                <a:spcPts val="0"/>
              </a:spcAft>
              <a:buClr>
                <a:srgbClr val="FF5A33"/>
              </a:buClr>
              <a:buSzPts val="2800"/>
              <a:buFont typeface="Noto Sans Symbols"/>
              <a:buChar char="❑"/>
            </a:pPr>
            <a:r>
              <a:rPr lang="en-US" sz="2800">
                <a:solidFill>
                  <a:schemeClr val="dk1"/>
                </a:solidFill>
                <a:latin typeface="Times New Roman"/>
                <a:ea typeface="Times New Roman"/>
                <a:cs typeface="Times New Roman"/>
                <a:sym typeface="Times New Roman"/>
              </a:rPr>
              <a:t>Cú pháp</a:t>
            </a:r>
            <a:endParaRPr sz="28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83"/>
                                        </p:tgtEl>
                                        <p:attrNameLst>
                                          <p:attrName>style.visibility</p:attrName>
                                        </p:attrNameLst>
                                      </p:cBhvr>
                                      <p:to>
                                        <p:strVal val="visible"/>
                                      </p:to>
                                    </p:set>
                                    <p:anim calcmode="lin" valueType="num">
                                      <p:cBhvr additive="base">
                                        <p:cTn id="7" dur="500"/>
                                        <p:tgtEl>
                                          <p:spTgt spid="28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14"/>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96" name="Google Shape;296;p14"/>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297" name="Google Shape;297;p14"/>
          <p:cNvGrpSpPr/>
          <p:nvPr/>
        </p:nvGrpSpPr>
        <p:grpSpPr>
          <a:xfrm>
            <a:off x="1219773" y="996005"/>
            <a:ext cx="9144000" cy="614338"/>
            <a:chOff x="3129129" y="1121776"/>
            <a:chExt cx="5933741" cy="1171624"/>
          </a:xfrm>
        </p:grpSpPr>
        <p:sp>
          <p:nvSpPr>
            <p:cNvPr id="298" name="Google Shape;298;p14"/>
            <p:cNvSpPr/>
            <p:nvPr/>
          </p:nvSpPr>
          <p:spPr>
            <a:xfrm>
              <a:off x="3129129" y="1121776"/>
              <a:ext cx="5933741" cy="1171624"/>
            </a:xfrm>
            <a:prstGeom prst="roundRect">
              <a:avLst>
                <a:gd name="adj" fmla="val 50000"/>
              </a:avLst>
            </a:prstGeom>
            <a:solidFill>
              <a:srgbClr val="F3742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299" name="Google Shape;299;p14"/>
            <p:cNvSpPr/>
            <p:nvPr/>
          </p:nvSpPr>
          <p:spPr>
            <a:xfrm>
              <a:off x="3289330" y="1253414"/>
              <a:ext cx="5613340" cy="908350"/>
            </a:xfrm>
            <a:prstGeom prst="roundRect">
              <a:avLst>
                <a:gd name="adj" fmla="val 50000"/>
              </a:avLst>
            </a:prstGeom>
            <a:solidFill>
              <a:srgbClr val="F37422"/>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Ví dụ phương thức</a:t>
              </a:r>
              <a:endParaRPr sz="2800" b="1">
                <a:solidFill>
                  <a:schemeClr val="lt1"/>
                </a:solidFill>
                <a:latin typeface="Times New Roman"/>
                <a:ea typeface="Times New Roman"/>
                <a:cs typeface="Times New Roman"/>
                <a:sym typeface="Times New Roman"/>
              </a:endParaRPr>
            </a:p>
          </p:txBody>
        </p:sp>
      </p:grpSp>
      <p:grpSp>
        <p:nvGrpSpPr>
          <p:cNvPr id="300" name="Google Shape;300;p14"/>
          <p:cNvGrpSpPr/>
          <p:nvPr/>
        </p:nvGrpSpPr>
        <p:grpSpPr>
          <a:xfrm>
            <a:off x="-262519" y="1065029"/>
            <a:ext cx="2548519" cy="1527861"/>
            <a:chOff x="3099688" y="693634"/>
            <a:chExt cx="4354533" cy="2400859"/>
          </a:xfrm>
        </p:grpSpPr>
        <p:sp>
          <p:nvSpPr>
            <p:cNvPr id="301" name="Google Shape;301;p14"/>
            <p:cNvSpPr/>
            <p:nvPr/>
          </p:nvSpPr>
          <p:spPr>
            <a:xfrm rot="-2700000">
              <a:off x="3487954" y="1295115"/>
              <a:ext cx="1219082" cy="160314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302" name="Google Shape;302;p14"/>
            <p:cNvSpPr/>
            <p:nvPr/>
          </p:nvSpPr>
          <p:spPr>
            <a:xfrm>
              <a:off x="6022029" y="693634"/>
              <a:ext cx="1432192" cy="748437"/>
            </a:xfrm>
            <a:prstGeom prst="ellipse">
              <a:avLst/>
            </a:prstGeom>
            <a:solidFill>
              <a:srgbClr val="FF0000">
                <a:alpha val="13725"/>
              </a:srgb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03</a:t>
              </a:r>
              <a:endParaRPr sz="2800">
                <a:solidFill>
                  <a:schemeClr val="lt1"/>
                </a:solidFill>
                <a:latin typeface="Impact"/>
                <a:ea typeface="Impact"/>
                <a:cs typeface="Impact"/>
                <a:sym typeface="Impact"/>
              </a:endParaRPr>
            </a:p>
          </p:txBody>
        </p:sp>
      </p:grpSp>
      <p:grpSp>
        <p:nvGrpSpPr>
          <p:cNvPr id="303" name="Google Shape;303;p14"/>
          <p:cNvGrpSpPr/>
          <p:nvPr/>
        </p:nvGrpSpPr>
        <p:grpSpPr>
          <a:xfrm>
            <a:off x="1371600" y="1679367"/>
            <a:ext cx="7151475" cy="4867562"/>
            <a:chOff x="543818" y="1042574"/>
            <a:chExt cx="8143045" cy="5416505"/>
          </a:xfrm>
        </p:grpSpPr>
        <p:pic>
          <p:nvPicPr>
            <p:cNvPr id="304" name="Google Shape;304;p14"/>
            <p:cNvPicPr preferRelativeResize="0"/>
            <p:nvPr/>
          </p:nvPicPr>
          <p:blipFill rotWithShape="1">
            <a:blip r:embed="rId5">
              <a:alphaModFix/>
            </a:blip>
            <a:srcRect/>
            <a:stretch/>
          </p:blipFill>
          <p:spPr>
            <a:xfrm>
              <a:off x="543818" y="1042574"/>
              <a:ext cx="7264351" cy="5416505"/>
            </a:xfrm>
            <a:prstGeom prst="rect">
              <a:avLst/>
            </a:prstGeom>
            <a:noFill/>
            <a:ln>
              <a:noFill/>
            </a:ln>
          </p:spPr>
        </p:pic>
        <p:sp>
          <p:nvSpPr>
            <p:cNvPr id="305" name="Google Shape;305;p14"/>
            <p:cNvSpPr/>
            <p:nvPr/>
          </p:nvSpPr>
          <p:spPr>
            <a:xfrm>
              <a:off x="2677858" y="3369830"/>
              <a:ext cx="6009005" cy="915669"/>
            </a:xfrm>
            <a:custGeom>
              <a:avLst/>
              <a:gdLst/>
              <a:ahLst/>
              <a:cxnLst/>
              <a:rect l="l" t="t" r="r" b="b"/>
              <a:pathLst>
                <a:path w="6009005" h="915670" extrusionOk="0">
                  <a:moveTo>
                    <a:pt x="6008941" y="0"/>
                  </a:moveTo>
                  <a:lnTo>
                    <a:pt x="2046541" y="0"/>
                  </a:lnTo>
                  <a:lnTo>
                    <a:pt x="2046541" y="444500"/>
                  </a:lnTo>
                  <a:lnTo>
                    <a:pt x="0" y="915111"/>
                  </a:lnTo>
                  <a:lnTo>
                    <a:pt x="2046541" y="635000"/>
                  </a:lnTo>
                  <a:lnTo>
                    <a:pt x="2046541" y="762000"/>
                  </a:lnTo>
                  <a:lnTo>
                    <a:pt x="6008941" y="762000"/>
                  </a:lnTo>
                  <a:lnTo>
                    <a:pt x="6008941"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6" name="Google Shape;306;p14"/>
            <p:cNvSpPr/>
            <p:nvPr/>
          </p:nvSpPr>
          <p:spPr>
            <a:xfrm>
              <a:off x="2677858" y="3369830"/>
              <a:ext cx="6009005" cy="915669"/>
            </a:xfrm>
            <a:custGeom>
              <a:avLst/>
              <a:gdLst/>
              <a:ahLst/>
              <a:cxnLst/>
              <a:rect l="l" t="t" r="r" b="b"/>
              <a:pathLst>
                <a:path w="6009005" h="915670" extrusionOk="0">
                  <a:moveTo>
                    <a:pt x="2046541" y="0"/>
                  </a:moveTo>
                  <a:lnTo>
                    <a:pt x="2706941" y="0"/>
                  </a:lnTo>
                  <a:lnTo>
                    <a:pt x="3697541" y="0"/>
                  </a:lnTo>
                  <a:lnTo>
                    <a:pt x="6008941" y="0"/>
                  </a:lnTo>
                  <a:lnTo>
                    <a:pt x="6008941" y="444500"/>
                  </a:lnTo>
                  <a:lnTo>
                    <a:pt x="6008941" y="635000"/>
                  </a:lnTo>
                  <a:lnTo>
                    <a:pt x="6008941" y="762000"/>
                  </a:lnTo>
                  <a:lnTo>
                    <a:pt x="3697541" y="762000"/>
                  </a:lnTo>
                  <a:lnTo>
                    <a:pt x="2706941" y="762000"/>
                  </a:lnTo>
                  <a:lnTo>
                    <a:pt x="2046541" y="762000"/>
                  </a:lnTo>
                  <a:lnTo>
                    <a:pt x="2046541" y="635000"/>
                  </a:lnTo>
                  <a:lnTo>
                    <a:pt x="0" y="915111"/>
                  </a:lnTo>
                  <a:lnTo>
                    <a:pt x="2046541" y="444500"/>
                  </a:lnTo>
                  <a:lnTo>
                    <a:pt x="2046541" y="0"/>
                  </a:lnTo>
                  <a:close/>
                </a:path>
              </a:pathLst>
            </a:custGeom>
            <a:noFill/>
            <a:ln w="25400" cap="flat" cmpd="sng">
              <a:solidFill>
                <a:srgbClr val="F796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307" name="Google Shape;307;p14"/>
          <p:cNvGrpSpPr/>
          <p:nvPr/>
        </p:nvGrpSpPr>
        <p:grpSpPr>
          <a:xfrm>
            <a:off x="2667890" y="2416233"/>
            <a:ext cx="6247765" cy="981710"/>
            <a:chOff x="2439098" y="1981200"/>
            <a:chExt cx="6247765" cy="981710"/>
          </a:xfrm>
        </p:grpSpPr>
        <p:sp>
          <p:nvSpPr>
            <p:cNvPr id="308" name="Google Shape;308;p14"/>
            <p:cNvSpPr/>
            <p:nvPr/>
          </p:nvSpPr>
          <p:spPr>
            <a:xfrm>
              <a:off x="2439098" y="1981200"/>
              <a:ext cx="6247765" cy="981710"/>
            </a:xfrm>
            <a:custGeom>
              <a:avLst/>
              <a:gdLst/>
              <a:ahLst/>
              <a:cxnLst/>
              <a:rect l="l" t="t" r="r" b="b"/>
              <a:pathLst>
                <a:path w="6247765" h="981710" extrusionOk="0">
                  <a:moveTo>
                    <a:pt x="6247701" y="0"/>
                  </a:moveTo>
                  <a:lnTo>
                    <a:pt x="2132901" y="0"/>
                  </a:lnTo>
                  <a:lnTo>
                    <a:pt x="2132901" y="444500"/>
                  </a:lnTo>
                  <a:lnTo>
                    <a:pt x="0" y="981557"/>
                  </a:lnTo>
                  <a:lnTo>
                    <a:pt x="2132901" y="635000"/>
                  </a:lnTo>
                  <a:lnTo>
                    <a:pt x="2132901" y="762000"/>
                  </a:lnTo>
                  <a:lnTo>
                    <a:pt x="6247701" y="762000"/>
                  </a:lnTo>
                  <a:lnTo>
                    <a:pt x="6247701" y="0"/>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9" name="Google Shape;309;p14"/>
            <p:cNvSpPr/>
            <p:nvPr/>
          </p:nvSpPr>
          <p:spPr>
            <a:xfrm>
              <a:off x="2439098" y="1981200"/>
              <a:ext cx="6247765" cy="981710"/>
            </a:xfrm>
            <a:custGeom>
              <a:avLst/>
              <a:gdLst/>
              <a:ahLst/>
              <a:cxnLst/>
              <a:rect l="l" t="t" r="r" b="b"/>
              <a:pathLst>
                <a:path w="6247765" h="981710" extrusionOk="0">
                  <a:moveTo>
                    <a:pt x="2132901" y="0"/>
                  </a:moveTo>
                  <a:lnTo>
                    <a:pt x="2818701" y="0"/>
                  </a:lnTo>
                  <a:lnTo>
                    <a:pt x="3847401" y="0"/>
                  </a:lnTo>
                  <a:lnTo>
                    <a:pt x="6247701" y="0"/>
                  </a:lnTo>
                  <a:lnTo>
                    <a:pt x="6247701" y="444500"/>
                  </a:lnTo>
                  <a:lnTo>
                    <a:pt x="6247701" y="635000"/>
                  </a:lnTo>
                  <a:lnTo>
                    <a:pt x="6247701" y="762000"/>
                  </a:lnTo>
                  <a:lnTo>
                    <a:pt x="3847401" y="762000"/>
                  </a:lnTo>
                  <a:lnTo>
                    <a:pt x="2818701" y="762000"/>
                  </a:lnTo>
                  <a:lnTo>
                    <a:pt x="2132901" y="762000"/>
                  </a:lnTo>
                  <a:lnTo>
                    <a:pt x="2132901" y="635000"/>
                  </a:lnTo>
                  <a:lnTo>
                    <a:pt x="0" y="981557"/>
                  </a:lnTo>
                  <a:lnTo>
                    <a:pt x="2132901" y="444500"/>
                  </a:lnTo>
                  <a:lnTo>
                    <a:pt x="2132901" y="0"/>
                  </a:lnTo>
                  <a:close/>
                </a:path>
              </a:pathLst>
            </a:custGeom>
            <a:noFill/>
            <a:ln w="25400" cap="flat" cmpd="sng">
              <a:solidFill>
                <a:srgbClr val="F79646"/>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310" name="Google Shape;310;p14"/>
          <p:cNvSpPr/>
          <p:nvPr/>
        </p:nvSpPr>
        <p:spPr>
          <a:xfrm>
            <a:off x="3810000" y="2538504"/>
            <a:ext cx="609600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Kiểu trả về là </a:t>
            </a:r>
            <a:r>
              <a:rPr lang="en-US" sz="1800" b="1">
                <a:solidFill>
                  <a:srgbClr val="FF0000"/>
                </a:solidFill>
                <a:latin typeface="Times New Roman"/>
                <a:ea typeface="Times New Roman"/>
                <a:cs typeface="Times New Roman"/>
                <a:sym typeface="Times New Roman"/>
              </a:rPr>
              <a:t>void </a:t>
            </a:r>
            <a:r>
              <a:rPr lang="en-US" sz="1800">
                <a:solidFill>
                  <a:schemeClr val="dk1"/>
                </a:solidFill>
                <a:latin typeface="Times New Roman"/>
                <a:ea typeface="Times New Roman"/>
                <a:cs typeface="Times New Roman"/>
                <a:sym typeface="Times New Roman"/>
              </a:rPr>
              <a:t>nên thân phương thức</a:t>
            </a:r>
            <a:endParaRPr sz="1800">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r>
              <a:rPr lang="en-US" sz="1800" b="1">
                <a:solidFill>
                  <a:srgbClr val="FF0000"/>
                </a:solidFill>
                <a:latin typeface="Times New Roman"/>
                <a:ea typeface="Times New Roman"/>
                <a:cs typeface="Times New Roman"/>
                <a:sym typeface="Times New Roman"/>
              </a:rPr>
              <a:t>không chứa lệnh return giá trị</a:t>
            </a:r>
            <a:endParaRPr sz="1800">
              <a:solidFill>
                <a:schemeClr val="dk1"/>
              </a:solidFill>
              <a:latin typeface="Times New Roman"/>
              <a:ea typeface="Times New Roman"/>
              <a:cs typeface="Times New Roman"/>
              <a:sym typeface="Times New Roman"/>
            </a:endParaRPr>
          </a:p>
        </p:txBody>
      </p:sp>
      <p:sp>
        <p:nvSpPr>
          <p:cNvPr id="311" name="Google Shape;311;p14"/>
          <p:cNvSpPr txBox="1"/>
          <p:nvPr/>
        </p:nvSpPr>
        <p:spPr>
          <a:xfrm>
            <a:off x="5105400" y="3752064"/>
            <a:ext cx="3617595" cy="574040"/>
          </a:xfrm>
          <a:prstGeom prst="rect">
            <a:avLst/>
          </a:prstGeom>
          <a:noFill/>
          <a:ln>
            <a:noFill/>
          </a:ln>
        </p:spPr>
        <p:txBody>
          <a:bodyPr spcFirstLastPara="1" wrap="square" lIns="0" tIns="12700" rIns="0" bIns="0" anchor="t" anchorCtr="0">
            <a:spAutoFit/>
          </a:bodyPr>
          <a:lstStyle/>
          <a:p>
            <a:pPr marL="168910" marR="5080" lvl="0" indent="-156845" algn="l" rtl="0">
              <a:lnSpc>
                <a:spcPct val="100000"/>
              </a:lnSpc>
              <a:spcBef>
                <a:spcPts val="0"/>
              </a:spcBef>
              <a:spcAft>
                <a:spcPts val="0"/>
              </a:spcAft>
              <a:buNone/>
            </a:pPr>
            <a:r>
              <a:rPr lang="en-US" sz="1800">
                <a:solidFill>
                  <a:schemeClr val="dk1"/>
                </a:solidFill>
                <a:latin typeface="Times New Roman"/>
                <a:ea typeface="Times New Roman"/>
                <a:cs typeface="Times New Roman"/>
                <a:sym typeface="Times New Roman"/>
              </a:rPr>
              <a:t>Kiểu trả về là </a:t>
            </a:r>
            <a:r>
              <a:rPr lang="en-US" sz="1800" b="1">
                <a:solidFill>
                  <a:srgbClr val="FF0000"/>
                </a:solidFill>
                <a:latin typeface="Times New Roman"/>
                <a:ea typeface="Times New Roman"/>
                <a:cs typeface="Times New Roman"/>
                <a:sym typeface="Times New Roman"/>
              </a:rPr>
              <a:t>double </a:t>
            </a:r>
            <a:r>
              <a:rPr lang="en-US" sz="1800">
                <a:solidFill>
                  <a:schemeClr val="dk1"/>
                </a:solidFill>
                <a:latin typeface="Times New Roman"/>
                <a:ea typeface="Times New Roman"/>
                <a:cs typeface="Times New Roman"/>
                <a:sym typeface="Times New Roman"/>
              </a:rPr>
              <a:t>nên thân phương thức phải chứa lệnh </a:t>
            </a:r>
            <a:r>
              <a:rPr lang="en-US" sz="1800" b="1">
                <a:solidFill>
                  <a:srgbClr val="FF0000"/>
                </a:solidFill>
                <a:latin typeface="Times New Roman"/>
                <a:ea typeface="Times New Roman"/>
                <a:cs typeface="Times New Roman"/>
                <a:sym typeface="Times New Roman"/>
              </a:rPr>
              <a:t>return số thực</a:t>
            </a:r>
            <a:endParaRPr sz="18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97"/>
                                        </p:tgtEl>
                                        <p:attrNameLst>
                                          <p:attrName>style.visibility</p:attrName>
                                        </p:attrNameLst>
                                      </p:cBhvr>
                                      <p:to>
                                        <p:strVal val="visible"/>
                                      </p:to>
                                    </p:set>
                                    <p:anim calcmode="lin" valueType="num">
                                      <p:cBhvr additive="base">
                                        <p:cTn id="7" dur="500"/>
                                        <p:tgtEl>
                                          <p:spTgt spid="29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15"/>
          <p:cNvPicPr preferRelativeResize="0"/>
          <p:nvPr/>
        </p:nvPicPr>
        <p:blipFill rotWithShape="1">
          <a:blip r:embed="rId3">
            <a:alphaModFix/>
          </a:blip>
          <a:srcRect/>
          <a:stretch/>
        </p:blipFill>
        <p:spPr>
          <a:xfrm>
            <a:off x="-25865" y="0"/>
            <a:ext cx="12192000" cy="6858000"/>
          </a:xfrm>
          <a:prstGeom prst="rect">
            <a:avLst/>
          </a:prstGeom>
          <a:noFill/>
          <a:ln>
            <a:noFill/>
          </a:ln>
        </p:spPr>
      </p:pic>
      <p:pic>
        <p:nvPicPr>
          <p:cNvPr id="317" name="Google Shape;317;p15"/>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318" name="Google Shape;318;p15"/>
          <p:cNvGrpSpPr/>
          <p:nvPr/>
        </p:nvGrpSpPr>
        <p:grpSpPr>
          <a:xfrm>
            <a:off x="1219773" y="996005"/>
            <a:ext cx="9144000" cy="614338"/>
            <a:chOff x="3129129" y="1121776"/>
            <a:chExt cx="5933741" cy="1171624"/>
          </a:xfrm>
        </p:grpSpPr>
        <p:sp>
          <p:nvSpPr>
            <p:cNvPr id="319" name="Google Shape;319;p15"/>
            <p:cNvSpPr/>
            <p:nvPr/>
          </p:nvSpPr>
          <p:spPr>
            <a:xfrm>
              <a:off x="3129129" y="1121776"/>
              <a:ext cx="5933741" cy="1171624"/>
            </a:xfrm>
            <a:prstGeom prst="roundRect">
              <a:avLst>
                <a:gd name="adj" fmla="val 50000"/>
              </a:avLst>
            </a:prstGeom>
            <a:solidFill>
              <a:srgbClr val="F3742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320" name="Google Shape;320;p15"/>
            <p:cNvSpPr/>
            <p:nvPr/>
          </p:nvSpPr>
          <p:spPr>
            <a:xfrm>
              <a:off x="3289330" y="1253414"/>
              <a:ext cx="5613340" cy="908350"/>
            </a:xfrm>
            <a:prstGeom prst="roundRect">
              <a:avLst>
                <a:gd name="adj" fmla="val 50000"/>
              </a:avLst>
            </a:prstGeom>
            <a:solidFill>
              <a:srgbClr val="F37422"/>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Mô hình phương thức</a:t>
              </a:r>
              <a:endParaRPr sz="2800" b="1">
                <a:solidFill>
                  <a:schemeClr val="lt1"/>
                </a:solidFill>
                <a:latin typeface="Times New Roman"/>
                <a:ea typeface="Times New Roman"/>
                <a:cs typeface="Times New Roman"/>
                <a:sym typeface="Times New Roman"/>
              </a:endParaRPr>
            </a:p>
          </p:txBody>
        </p:sp>
      </p:grpSp>
      <p:grpSp>
        <p:nvGrpSpPr>
          <p:cNvPr id="321" name="Google Shape;321;p15"/>
          <p:cNvGrpSpPr/>
          <p:nvPr/>
        </p:nvGrpSpPr>
        <p:grpSpPr>
          <a:xfrm>
            <a:off x="-262519" y="1065029"/>
            <a:ext cx="2548519" cy="1527861"/>
            <a:chOff x="3099688" y="693634"/>
            <a:chExt cx="4354533" cy="2400859"/>
          </a:xfrm>
        </p:grpSpPr>
        <p:sp>
          <p:nvSpPr>
            <p:cNvPr id="322" name="Google Shape;322;p15"/>
            <p:cNvSpPr/>
            <p:nvPr/>
          </p:nvSpPr>
          <p:spPr>
            <a:xfrm rot="-2700000">
              <a:off x="3487954" y="1295115"/>
              <a:ext cx="1219082" cy="160314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323" name="Google Shape;323;p15"/>
            <p:cNvSpPr/>
            <p:nvPr/>
          </p:nvSpPr>
          <p:spPr>
            <a:xfrm>
              <a:off x="6022029" y="693634"/>
              <a:ext cx="1432192" cy="748437"/>
            </a:xfrm>
            <a:prstGeom prst="ellipse">
              <a:avLst/>
            </a:prstGeom>
            <a:solidFill>
              <a:srgbClr val="FF0000">
                <a:alpha val="13725"/>
              </a:srgb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03</a:t>
              </a:r>
              <a:endParaRPr sz="2800">
                <a:solidFill>
                  <a:schemeClr val="lt1"/>
                </a:solidFill>
                <a:latin typeface="Impact"/>
                <a:ea typeface="Impact"/>
                <a:cs typeface="Impact"/>
                <a:sym typeface="Impact"/>
              </a:endParaRPr>
            </a:p>
          </p:txBody>
        </p:sp>
      </p:grpSp>
      <p:sp>
        <p:nvSpPr>
          <p:cNvPr id="324" name="Google Shape;324;p15"/>
          <p:cNvSpPr txBox="1"/>
          <p:nvPr/>
        </p:nvSpPr>
        <p:spPr>
          <a:xfrm>
            <a:off x="1283970" y="1831936"/>
            <a:ext cx="1832610" cy="452120"/>
          </a:xfrm>
          <a:prstGeom prst="rect">
            <a:avLst/>
          </a:prstGeom>
          <a:noFill/>
          <a:ln>
            <a:noFill/>
          </a:ln>
        </p:spPr>
        <p:txBody>
          <a:bodyPr spcFirstLastPara="1" wrap="square" lIns="0" tIns="12050" rIns="0" bIns="0" anchor="t" anchorCtr="0">
            <a:spAutoFit/>
          </a:bodyPr>
          <a:lstStyle/>
          <a:p>
            <a:pPr marL="354965" marR="0" lvl="0" indent="-342265" algn="l" rtl="0">
              <a:lnSpc>
                <a:spcPct val="100000"/>
              </a:lnSpc>
              <a:spcBef>
                <a:spcPts val="0"/>
              </a:spcBef>
              <a:spcAft>
                <a:spcPts val="0"/>
              </a:spcAft>
              <a:buClr>
                <a:srgbClr val="FF5A33"/>
              </a:buClr>
              <a:buSzPts val="2800"/>
              <a:buFont typeface="Noto Sans Symbols"/>
              <a:buChar char="❑"/>
            </a:pPr>
            <a:r>
              <a:rPr lang="en-US" sz="2800">
                <a:solidFill>
                  <a:schemeClr val="dk1"/>
                </a:solidFill>
                <a:latin typeface="Arial"/>
                <a:ea typeface="Arial"/>
                <a:cs typeface="Arial"/>
                <a:sym typeface="Arial"/>
              </a:rPr>
              <a:t>Mô hình</a:t>
            </a:r>
            <a:endParaRPr sz="2800">
              <a:solidFill>
                <a:schemeClr val="dk1"/>
              </a:solidFill>
              <a:latin typeface="Arial"/>
              <a:ea typeface="Arial"/>
              <a:cs typeface="Arial"/>
              <a:sym typeface="Arial"/>
            </a:endParaRPr>
          </a:p>
        </p:txBody>
      </p:sp>
      <p:sp>
        <p:nvSpPr>
          <p:cNvPr id="325" name="Google Shape;325;p15"/>
          <p:cNvSpPr txBox="1"/>
          <p:nvPr/>
        </p:nvSpPr>
        <p:spPr>
          <a:xfrm>
            <a:off x="1275848" y="3202940"/>
            <a:ext cx="1182370" cy="452120"/>
          </a:xfrm>
          <a:prstGeom prst="rect">
            <a:avLst/>
          </a:prstGeom>
          <a:noFill/>
          <a:ln>
            <a:noFill/>
          </a:ln>
        </p:spPr>
        <p:txBody>
          <a:bodyPr spcFirstLastPara="1" wrap="square" lIns="0" tIns="12050" rIns="0" bIns="0" anchor="t" anchorCtr="0">
            <a:spAutoFit/>
          </a:bodyPr>
          <a:lstStyle/>
          <a:p>
            <a:pPr marL="354965" marR="0" lvl="0" indent="-342265" algn="l" rtl="0">
              <a:lnSpc>
                <a:spcPct val="100000"/>
              </a:lnSpc>
              <a:spcBef>
                <a:spcPts val="0"/>
              </a:spcBef>
              <a:spcAft>
                <a:spcPts val="0"/>
              </a:spcAft>
              <a:buClr>
                <a:srgbClr val="FF5A33"/>
              </a:buClr>
              <a:buSzPts val="2800"/>
              <a:buFont typeface="Noto Sans Symbols"/>
              <a:buChar char="❑"/>
            </a:pPr>
            <a:r>
              <a:rPr lang="en-US" sz="2800">
                <a:solidFill>
                  <a:schemeClr val="dk1"/>
                </a:solidFill>
                <a:latin typeface="Arial"/>
                <a:ea typeface="Arial"/>
                <a:cs typeface="Arial"/>
                <a:sym typeface="Arial"/>
              </a:rPr>
              <a:t>Ví dụ</a:t>
            </a:r>
            <a:endParaRPr sz="2800">
              <a:solidFill>
                <a:schemeClr val="dk1"/>
              </a:solidFill>
              <a:latin typeface="Arial"/>
              <a:ea typeface="Arial"/>
              <a:cs typeface="Arial"/>
              <a:sym typeface="Arial"/>
            </a:endParaRPr>
          </a:p>
        </p:txBody>
      </p:sp>
      <p:pic>
        <p:nvPicPr>
          <p:cNvPr id="326" name="Google Shape;326;p15"/>
          <p:cNvPicPr preferRelativeResize="0"/>
          <p:nvPr/>
        </p:nvPicPr>
        <p:blipFill rotWithShape="1">
          <a:blip r:embed="rId5">
            <a:alphaModFix/>
          </a:blip>
          <a:srcRect/>
          <a:stretch/>
        </p:blipFill>
        <p:spPr>
          <a:xfrm>
            <a:off x="5858257" y="1770888"/>
            <a:ext cx="2069591" cy="1048512"/>
          </a:xfrm>
          <a:prstGeom prst="rect">
            <a:avLst/>
          </a:prstGeom>
          <a:noFill/>
          <a:ln>
            <a:noFill/>
          </a:ln>
        </p:spPr>
      </p:pic>
      <p:sp>
        <p:nvSpPr>
          <p:cNvPr id="327" name="Google Shape;327;p15"/>
          <p:cNvSpPr txBox="1"/>
          <p:nvPr/>
        </p:nvSpPr>
        <p:spPr>
          <a:xfrm>
            <a:off x="6055234" y="1889086"/>
            <a:ext cx="1672589" cy="789940"/>
          </a:xfrm>
          <a:prstGeom prst="rect">
            <a:avLst/>
          </a:prstGeom>
          <a:noFill/>
          <a:ln>
            <a:noFill/>
          </a:ln>
        </p:spPr>
        <p:txBody>
          <a:bodyPr spcFirstLastPara="1" wrap="square" lIns="0" tIns="11425" rIns="0" bIns="0" anchor="t" anchorCtr="0">
            <a:spAutoFit/>
          </a:bodyPr>
          <a:lstStyle/>
          <a:p>
            <a:pPr marL="12700" marR="5080" lvl="0" indent="-635" algn="ctr" rtl="0">
              <a:lnSpc>
                <a:spcPct val="100499"/>
              </a:lnSpc>
              <a:spcBef>
                <a:spcPts val="0"/>
              </a:spcBef>
              <a:spcAft>
                <a:spcPts val="0"/>
              </a:spcAft>
              <a:buNone/>
            </a:pPr>
            <a:r>
              <a:rPr lang="en-US" sz="1800">
                <a:solidFill>
                  <a:srgbClr val="FFFFFF"/>
                </a:solidFill>
                <a:latin typeface="Arial"/>
                <a:ea typeface="Arial"/>
                <a:cs typeface="Arial"/>
                <a:sym typeface="Arial"/>
              </a:rPr>
              <a:t>Phương thức </a:t>
            </a:r>
            <a:r>
              <a:rPr lang="en-US" sz="1600" i="1">
                <a:solidFill>
                  <a:srgbClr val="FFFFFF"/>
                </a:solidFill>
                <a:latin typeface="Carlito"/>
                <a:ea typeface="Carlito"/>
                <a:cs typeface="Carlito"/>
                <a:sym typeface="Carlito"/>
              </a:rPr>
              <a:t>(</a:t>
            </a:r>
            <a:r>
              <a:rPr lang="en-US" sz="1600" i="1">
                <a:solidFill>
                  <a:srgbClr val="FFFFFF"/>
                </a:solidFill>
                <a:latin typeface="Arial"/>
                <a:ea typeface="Arial"/>
                <a:cs typeface="Arial"/>
                <a:sym typeface="Arial"/>
              </a:rPr>
              <a:t>thực hiện công việc cụ thể nào đó</a:t>
            </a:r>
            <a:r>
              <a:rPr lang="en-US" sz="1600" i="1">
                <a:solidFill>
                  <a:srgbClr val="FFFFFF"/>
                </a:solidFill>
                <a:latin typeface="Carlito"/>
                <a:ea typeface="Carlito"/>
                <a:cs typeface="Carlito"/>
                <a:sym typeface="Carlito"/>
              </a:rPr>
              <a:t>)</a:t>
            </a:r>
            <a:endParaRPr sz="1600">
              <a:solidFill>
                <a:schemeClr val="dk1"/>
              </a:solidFill>
              <a:latin typeface="Carlito"/>
              <a:ea typeface="Carlito"/>
              <a:cs typeface="Carlito"/>
              <a:sym typeface="Carlito"/>
            </a:endParaRPr>
          </a:p>
        </p:txBody>
      </p:sp>
      <p:pic>
        <p:nvPicPr>
          <p:cNvPr id="328" name="Google Shape;328;p15"/>
          <p:cNvPicPr preferRelativeResize="0"/>
          <p:nvPr/>
        </p:nvPicPr>
        <p:blipFill rotWithShape="1">
          <a:blip r:embed="rId6">
            <a:alphaModFix/>
          </a:blip>
          <a:srcRect/>
          <a:stretch/>
        </p:blipFill>
        <p:spPr>
          <a:xfrm>
            <a:off x="3172969" y="1941576"/>
            <a:ext cx="2770632" cy="661415"/>
          </a:xfrm>
          <a:prstGeom prst="rect">
            <a:avLst/>
          </a:prstGeom>
          <a:noFill/>
          <a:ln>
            <a:noFill/>
          </a:ln>
        </p:spPr>
      </p:pic>
      <p:sp>
        <p:nvSpPr>
          <p:cNvPr id="329" name="Google Shape;329;p15"/>
          <p:cNvSpPr txBox="1"/>
          <p:nvPr/>
        </p:nvSpPr>
        <p:spPr>
          <a:xfrm>
            <a:off x="3811328" y="2101174"/>
            <a:ext cx="1493914"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solidFill>
                  <a:srgbClr val="FFFFFF"/>
                </a:solidFill>
                <a:latin typeface="Carlito"/>
                <a:ea typeface="Carlito"/>
                <a:cs typeface="Carlito"/>
                <a:sym typeface="Carlito"/>
              </a:rPr>
              <a:t>{Tham </a:t>
            </a:r>
            <a:r>
              <a:rPr lang="en-US" sz="1800">
                <a:solidFill>
                  <a:srgbClr val="FFFFFF"/>
                </a:solidFill>
                <a:latin typeface="Arial"/>
                <a:ea typeface="Arial"/>
                <a:cs typeface="Arial"/>
                <a:sym typeface="Arial"/>
              </a:rPr>
              <a:t>số</a:t>
            </a:r>
            <a:r>
              <a:rPr lang="en-US" sz="1800">
                <a:solidFill>
                  <a:srgbClr val="FFFFFF"/>
                </a:solidFill>
                <a:latin typeface="Carlito"/>
                <a:ea typeface="Carlito"/>
                <a:cs typeface="Carlito"/>
                <a:sym typeface="Carlito"/>
              </a:rPr>
              <a:t>}</a:t>
            </a:r>
            <a:endParaRPr sz="1800">
              <a:solidFill>
                <a:schemeClr val="dk1"/>
              </a:solidFill>
              <a:latin typeface="Carlito"/>
              <a:ea typeface="Carlito"/>
              <a:cs typeface="Carlito"/>
              <a:sym typeface="Carlito"/>
            </a:endParaRPr>
          </a:p>
        </p:txBody>
      </p:sp>
      <p:pic>
        <p:nvPicPr>
          <p:cNvPr id="330" name="Google Shape;330;p15"/>
          <p:cNvPicPr preferRelativeResize="0"/>
          <p:nvPr/>
        </p:nvPicPr>
        <p:blipFill rotWithShape="1">
          <a:blip r:embed="rId7">
            <a:alphaModFix/>
          </a:blip>
          <a:srcRect/>
          <a:stretch/>
        </p:blipFill>
        <p:spPr>
          <a:xfrm>
            <a:off x="7839457" y="1941576"/>
            <a:ext cx="1685543" cy="661415"/>
          </a:xfrm>
          <a:prstGeom prst="rect">
            <a:avLst/>
          </a:prstGeom>
          <a:noFill/>
          <a:ln>
            <a:noFill/>
          </a:ln>
        </p:spPr>
      </p:pic>
      <p:sp>
        <p:nvSpPr>
          <p:cNvPr id="331" name="Google Shape;331;p15"/>
          <p:cNvSpPr txBox="1"/>
          <p:nvPr/>
        </p:nvSpPr>
        <p:spPr>
          <a:xfrm>
            <a:off x="8184913" y="2082800"/>
            <a:ext cx="87630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solidFill>
                  <a:srgbClr val="FFFFFF"/>
                </a:solidFill>
                <a:latin typeface="Carlito"/>
                <a:ea typeface="Carlito"/>
                <a:cs typeface="Carlito"/>
                <a:sym typeface="Carlito"/>
              </a:rPr>
              <a:t>{</a:t>
            </a:r>
            <a:r>
              <a:rPr lang="en-US" sz="1800">
                <a:solidFill>
                  <a:srgbClr val="FFFFFF"/>
                </a:solidFill>
                <a:latin typeface="Arial"/>
                <a:ea typeface="Arial"/>
                <a:cs typeface="Arial"/>
                <a:sym typeface="Arial"/>
              </a:rPr>
              <a:t>Kết quả</a:t>
            </a:r>
            <a:r>
              <a:rPr lang="en-US" sz="1800">
                <a:solidFill>
                  <a:srgbClr val="FFFFFF"/>
                </a:solidFill>
                <a:latin typeface="Carlito"/>
                <a:ea typeface="Carlito"/>
                <a:cs typeface="Carlito"/>
                <a:sym typeface="Carlito"/>
              </a:rPr>
              <a:t>}</a:t>
            </a:r>
            <a:endParaRPr sz="1800">
              <a:solidFill>
                <a:schemeClr val="dk1"/>
              </a:solidFill>
              <a:latin typeface="Carlito"/>
              <a:ea typeface="Carlito"/>
              <a:cs typeface="Carlito"/>
              <a:sym typeface="Carlito"/>
            </a:endParaRPr>
          </a:p>
        </p:txBody>
      </p:sp>
      <p:pic>
        <p:nvPicPr>
          <p:cNvPr id="332" name="Google Shape;332;p15"/>
          <p:cNvPicPr preferRelativeResize="0"/>
          <p:nvPr/>
        </p:nvPicPr>
        <p:blipFill rotWithShape="1">
          <a:blip r:embed="rId8">
            <a:alphaModFix/>
          </a:blip>
          <a:srcRect/>
          <a:stretch/>
        </p:blipFill>
        <p:spPr>
          <a:xfrm>
            <a:off x="5827777" y="3080601"/>
            <a:ext cx="2069591" cy="1002792"/>
          </a:xfrm>
          <a:prstGeom prst="rect">
            <a:avLst/>
          </a:prstGeom>
          <a:noFill/>
          <a:ln>
            <a:noFill/>
          </a:ln>
        </p:spPr>
      </p:pic>
      <p:sp>
        <p:nvSpPr>
          <p:cNvPr id="333" name="Google Shape;333;p15"/>
          <p:cNvSpPr txBox="1"/>
          <p:nvPr/>
        </p:nvSpPr>
        <p:spPr>
          <a:xfrm>
            <a:off x="6338396" y="3392513"/>
            <a:ext cx="1604059"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solidFill>
                  <a:srgbClr val="FFFFFF"/>
                </a:solidFill>
                <a:latin typeface="Carlito"/>
                <a:ea typeface="Carlito"/>
                <a:cs typeface="Carlito"/>
                <a:sym typeface="Carlito"/>
              </a:rPr>
              <a:t>Math.min()</a:t>
            </a:r>
            <a:endParaRPr sz="1800">
              <a:solidFill>
                <a:schemeClr val="dk1"/>
              </a:solidFill>
              <a:latin typeface="Carlito"/>
              <a:ea typeface="Carlito"/>
              <a:cs typeface="Carlito"/>
              <a:sym typeface="Carlito"/>
            </a:endParaRPr>
          </a:p>
        </p:txBody>
      </p:sp>
      <p:pic>
        <p:nvPicPr>
          <p:cNvPr id="334" name="Google Shape;334;p15"/>
          <p:cNvPicPr preferRelativeResize="0"/>
          <p:nvPr/>
        </p:nvPicPr>
        <p:blipFill rotWithShape="1">
          <a:blip r:embed="rId9">
            <a:alphaModFix/>
          </a:blip>
          <a:srcRect/>
          <a:stretch/>
        </p:blipFill>
        <p:spPr>
          <a:xfrm>
            <a:off x="3157097" y="3251289"/>
            <a:ext cx="2770631" cy="661416"/>
          </a:xfrm>
          <a:prstGeom prst="rect">
            <a:avLst/>
          </a:prstGeom>
          <a:noFill/>
          <a:ln>
            <a:noFill/>
          </a:ln>
        </p:spPr>
      </p:pic>
      <p:sp>
        <p:nvSpPr>
          <p:cNvPr id="335" name="Google Shape;335;p15"/>
          <p:cNvSpPr txBox="1"/>
          <p:nvPr/>
        </p:nvSpPr>
        <p:spPr>
          <a:xfrm>
            <a:off x="4199726" y="3392513"/>
            <a:ext cx="974624"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solidFill>
                  <a:srgbClr val="FFFFFF"/>
                </a:solidFill>
                <a:latin typeface="Carlito"/>
                <a:ea typeface="Carlito"/>
                <a:cs typeface="Carlito"/>
                <a:sym typeface="Carlito"/>
              </a:rPr>
              <a:t>{a, b}</a:t>
            </a:r>
            <a:endParaRPr sz="1800">
              <a:solidFill>
                <a:schemeClr val="dk1"/>
              </a:solidFill>
              <a:latin typeface="Carlito"/>
              <a:ea typeface="Carlito"/>
              <a:cs typeface="Carlito"/>
              <a:sym typeface="Carlito"/>
            </a:endParaRPr>
          </a:p>
        </p:txBody>
      </p:sp>
      <p:pic>
        <p:nvPicPr>
          <p:cNvPr id="336" name="Google Shape;336;p15"/>
          <p:cNvPicPr preferRelativeResize="0"/>
          <p:nvPr/>
        </p:nvPicPr>
        <p:blipFill rotWithShape="1">
          <a:blip r:embed="rId10">
            <a:alphaModFix/>
          </a:blip>
          <a:srcRect/>
          <a:stretch/>
        </p:blipFill>
        <p:spPr>
          <a:xfrm>
            <a:off x="7808977" y="3251289"/>
            <a:ext cx="1685531" cy="661416"/>
          </a:xfrm>
          <a:prstGeom prst="rect">
            <a:avLst/>
          </a:prstGeom>
          <a:noFill/>
          <a:ln>
            <a:noFill/>
          </a:ln>
        </p:spPr>
      </p:pic>
      <p:sp>
        <p:nvSpPr>
          <p:cNvPr id="337" name="Google Shape;337;p15"/>
          <p:cNvSpPr txBox="1"/>
          <p:nvPr/>
        </p:nvSpPr>
        <p:spPr>
          <a:xfrm>
            <a:off x="8331178" y="3392513"/>
            <a:ext cx="109646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solidFill>
                  <a:srgbClr val="FFFFFF"/>
                </a:solidFill>
                <a:latin typeface="Carlito"/>
                <a:ea typeface="Carlito"/>
                <a:cs typeface="Carlito"/>
                <a:sym typeface="Carlito"/>
              </a:rPr>
              <a:t>{min}</a:t>
            </a:r>
            <a:endParaRPr sz="1800">
              <a:solidFill>
                <a:schemeClr val="dk1"/>
              </a:solidFill>
              <a:latin typeface="Carlito"/>
              <a:ea typeface="Carlito"/>
              <a:cs typeface="Carlito"/>
              <a:sym typeface="Carlito"/>
            </a:endParaRPr>
          </a:p>
        </p:txBody>
      </p:sp>
      <p:pic>
        <p:nvPicPr>
          <p:cNvPr id="338" name="Google Shape;338;p15"/>
          <p:cNvPicPr preferRelativeResize="0"/>
          <p:nvPr/>
        </p:nvPicPr>
        <p:blipFill rotWithShape="1">
          <a:blip r:embed="rId11">
            <a:alphaModFix/>
          </a:blip>
          <a:srcRect/>
          <a:stretch/>
        </p:blipFill>
        <p:spPr>
          <a:xfrm>
            <a:off x="5842385" y="4223601"/>
            <a:ext cx="2069591" cy="1002792"/>
          </a:xfrm>
          <a:prstGeom prst="rect">
            <a:avLst/>
          </a:prstGeom>
          <a:noFill/>
          <a:ln>
            <a:noFill/>
          </a:ln>
        </p:spPr>
      </p:pic>
      <p:sp>
        <p:nvSpPr>
          <p:cNvPr id="339" name="Google Shape;339;p15"/>
          <p:cNvSpPr txBox="1"/>
          <p:nvPr/>
        </p:nvSpPr>
        <p:spPr>
          <a:xfrm>
            <a:off x="6473995" y="4535513"/>
            <a:ext cx="1262722"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solidFill>
                  <a:srgbClr val="FFFFFF"/>
                </a:solidFill>
                <a:latin typeface="Carlito"/>
                <a:ea typeface="Carlito"/>
                <a:cs typeface="Carlito"/>
                <a:sym typeface="Carlito"/>
              </a:rPr>
              <a:t>setInfo()</a:t>
            </a:r>
            <a:endParaRPr sz="1800">
              <a:solidFill>
                <a:schemeClr val="dk1"/>
              </a:solidFill>
              <a:latin typeface="Carlito"/>
              <a:ea typeface="Carlito"/>
              <a:cs typeface="Carlito"/>
              <a:sym typeface="Carlito"/>
            </a:endParaRPr>
          </a:p>
        </p:txBody>
      </p:sp>
      <p:pic>
        <p:nvPicPr>
          <p:cNvPr id="340" name="Google Shape;340;p15"/>
          <p:cNvPicPr preferRelativeResize="0"/>
          <p:nvPr/>
        </p:nvPicPr>
        <p:blipFill rotWithShape="1">
          <a:blip r:embed="rId12">
            <a:alphaModFix/>
          </a:blip>
          <a:srcRect/>
          <a:stretch/>
        </p:blipFill>
        <p:spPr>
          <a:xfrm>
            <a:off x="3116580" y="4394289"/>
            <a:ext cx="2796540" cy="661416"/>
          </a:xfrm>
          <a:prstGeom prst="rect">
            <a:avLst/>
          </a:prstGeom>
          <a:noFill/>
          <a:ln>
            <a:noFill/>
          </a:ln>
        </p:spPr>
      </p:pic>
      <p:sp>
        <p:nvSpPr>
          <p:cNvPr id="341" name="Google Shape;341;p15"/>
          <p:cNvSpPr txBox="1"/>
          <p:nvPr/>
        </p:nvSpPr>
        <p:spPr>
          <a:xfrm>
            <a:off x="3634121" y="4535513"/>
            <a:ext cx="2238743"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solidFill>
                  <a:srgbClr val="FFFFFF"/>
                </a:solidFill>
                <a:latin typeface="Carlito"/>
                <a:ea typeface="Carlito"/>
                <a:cs typeface="Carlito"/>
                <a:sym typeface="Carlito"/>
              </a:rPr>
              <a:t>{fullname, salary}</a:t>
            </a:r>
            <a:endParaRPr sz="1800">
              <a:solidFill>
                <a:schemeClr val="dk1"/>
              </a:solidFill>
              <a:latin typeface="Carlito"/>
              <a:ea typeface="Carlito"/>
              <a:cs typeface="Carlito"/>
              <a:sym typeface="Carlito"/>
            </a:endParaRPr>
          </a:p>
        </p:txBody>
      </p:sp>
      <p:pic>
        <p:nvPicPr>
          <p:cNvPr id="342" name="Google Shape;342;p15"/>
          <p:cNvPicPr preferRelativeResize="0"/>
          <p:nvPr/>
        </p:nvPicPr>
        <p:blipFill rotWithShape="1">
          <a:blip r:embed="rId13">
            <a:alphaModFix/>
          </a:blip>
          <a:srcRect/>
          <a:stretch/>
        </p:blipFill>
        <p:spPr>
          <a:xfrm>
            <a:off x="5827146" y="5442801"/>
            <a:ext cx="2069592" cy="1002792"/>
          </a:xfrm>
          <a:prstGeom prst="rect">
            <a:avLst/>
          </a:prstGeom>
          <a:noFill/>
          <a:ln>
            <a:noFill/>
          </a:ln>
        </p:spPr>
      </p:pic>
      <p:sp>
        <p:nvSpPr>
          <p:cNvPr id="343" name="Google Shape;343;p15"/>
          <p:cNvSpPr txBox="1"/>
          <p:nvPr/>
        </p:nvSpPr>
        <p:spPr>
          <a:xfrm>
            <a:off x="6254277" y="5754713"/>
            <a:ext cx="1450174"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solidFill>
                  <a:srgbClr val="FFFFFF"/>
                </a:solidFill>
                <a:latin typeface="Carlito"/>
                <a:ea typeface="Carlito"/>
                <a:cs typeface="Carlito"/>
                <a:sym typeface="Carlito"/>
              </a:rPr>
              <a:t>incomeTax()</a:t>
            </a:r>
            <a:endParaRPr sz="1800">
              <a:solidFill>
                <a:schemeClr val="dk1"/>
              </a:solidFill>
              <a:latin typeface="Carlito"/>
              <a:ea typeface="Carlito"/>
              <a:cs typeface="Carlito"/>
              <a:sym typeface="Carlito"/>
            </a:endParaRPr>
          </a:p>
        </p:txBody>
      </p:sp>
      <p:pic>
        <p:nvPicPr>
          <p:cNvPr id="344" name="Google Shape;344;p15"/>
          <p:cNvPicPr preferRelativeResize="0"/>
          <p:nvPr/>
        </p:nvPicPr>
        <p:blipFill rotWithShape="1">
          <a:blip r:embed="rId14">
            <a:alphaModFix/>
          </a:blip>
          <a:srcRect/>
          <a:stretch/>
        </p:blipFill>
        <p:spPr>
          <a:xfrm>
            <a:off x="3141858" y="5613489"/>
            <a:ext cx="2770631" cy="661416"/>
          </a:xfrm>
          <a:prstGeom prst="rect">
            <a:avLst/>
          </a:prstGeom>
          <a:noFill/>
          <a:ln>
            <a:noFill/>
          </a:ln>
        </p:spPr>
      </p:pic>
      <p:sp>
        <p:nvSpPr>
          <p:cNvPr id="345" name="Google Shape;345;p15"/>
          <p:cNvSpPr txBox="1"/>
          <p:nvPr/>
        </p:nvSpPr>
        <p:spPr>
          <a:xfrm>
            <a:off x="4355174" y="5754713"/>
            <a:ext cx="168910"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solidFill>
                  <a:srgbClr val="FFFFFF"/>
                </a:solidFill>
                <a:latin typeface="Carlito"/>
                <a:ea typeface="Carlito"/>
                <a:cs typeface="Carlito"/>
                <a:sym typeface="Carlito"/>
              </a:rPr>
              <a:t>{}</a:t>
            </a:r>
            <a:endParaRPr sz="1800">
              <a:solidFill>
                <a:schemeClr val="dk1"/>
              </a:solidFill>
              <a:latin typeface="Carlito"/>
              <a:ea typeface="Carlito"/>
              <a:cs typeface="Carlito"/>
              <a:sym typeface="Carlito"/>
            </a:endParaRPr>
          </a:p>
        </p:txBody>
      </p:sp>
      <p:pic>
        <p:nvPicPr>
          <p:cNvPr id="346" name="Google Shape;346;p15"/>
          <p:cNvPicPr preferRelativeResize="0"/>
          <p:nvPr/>
        </p:nvPicPr>
        <p:blipFill rotWithShape="1">
          <a:blip r:embed="rId15">
            <a:alphaModFix/>
          </a:blip>
          <a:srcRect/>
          <a:stretch/>
        </p:blipFill>
        <p:spPr>
          <a:xfrm>
            <a:off x="7808346" y="5613489"/>
            <a:ext cx="1685544" cy="661416"/>
          </a:xfrm>
          <a:prstGeom prst="rect">
            <a:avLst/>
          </a:prstGeom>
          <a:noFill/>
          <a:ln>
            <a:noFill/>
          </a:ln>
        </p:spPr>
      </p:pic>
      <p:sp>
        <p:nvSpPr>
          <p:cNvPr id="347" name="Google Shape;347;p15"/>
          <p:cNvSpPr txBox="1"/>
          <p:nvPr/>
        </p:nvSpPr>
        <p:spPr>
          <a:xfrm>
            <a:off x="7922485" y="5754713"/>
            <a:ext cx="63563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solidFill>
                  <a:srgbClr val="FFFFFF"/>
                </a:solidFill>
                <a:latin typeface="Carlito"/>
                <a:ea typeface="Carlito"/>
                <a:cs typeface="Carlito"/>
                <a:sym typeface="Carlito"/>
              </a:rPr>
              <a:t>{</a:t>
            </a:r>
            <a:r>
              <a:rPr lang="en-US" sz="1800">
                <a:solidFill>
                  <a:srgbClr val="FFFFFF"/>
                </a:solidFill>
                <a:latin typeface="Arial"/>
                <a:ea typeface="Arial"/>
                <a:cs typeface="Arial"/>
                <a:sym typeface="Arial"/>
              </a:rPr>
              <a:t>Thuế</a:t>
            </a:r>
            <a:r>
              <a:rPr lang="en-US" sz="1800">
                <a:solidFill>
                  <a:srgbClr val="FFFFFF"/>
                </a:solidFill>
                <a:latin typeface="Carlito"/>
                <a:ea typeface="Carlito"/>
                <a:cs typeface="Carlito"/>
                <a:sym typeface="Carlito"/>
              </a:rPr>
              <a:t>}</a:t>
            </a:r>
            <a:endParaRPr sz="1800">
              <a:solidFill>
                <a:schemeClr val="dk1"/>
              </a:solidFill>
              <a:latin typeface="Carlito"/>
              <a:ea typeface="Carlito"/>
              <a:cs typeface="Carlito"/>
              <a:sym typeface="Carlito"/>
            </a:endParaRPr>
          </a:p>
        </p:txBody>
      </p:sp>
      <p:pic>
        <p:nvPicPr>
          <p:cNvPr id="348" name="Google Shape;348;p15"/>
          <p:cNvPicPr preferRelativeResize="0"/>
          <p:nvPr/>
        </p:nvPicPr>
        <p:blipFill rotWithShape="1">
          <a:blip r:embed="rId16">
            <a:alphaModFix/>
          </a:blip>
          <a:srcRect/>
          <a:stretch/>
        </p:blipFill>
        <p:spPr>
          <a:xfrm>
            <a:off x="7793738" y="4394289"/>
            <a:ext cx="1685544" cy="661416"/>
          </a:xfrm>
          <a:prstGeom prst="rect">
            <a:avLst/>
          </a:prstGeom>
          <a:noFill/>
          <a:ln>
            <a:noFill/>
          </a:ln>
        </p:spPr>
      </p:pic>
      <p:sp>
        <p:nvSpPr>
          <p:cNvPr id="349" name="Google Shape;349;p15"/>
          <p:cNvSpPr txBox="1"/>
          <p:nvPr/>
        </p:nvSpPr>
        <p:spPr>
          <a:xfrm>
            <a:off x="8492722" y="4535513"/>
            <a:ext cx="666435" cy="29972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a:solidFill>
                  <a:srgbClr val="FFFFFF"/>
                </a:solidFill>
                <a:latin typeface="Carlito"/>
                <a:ea typeface="Carlito"/>
                <a:cs typeface="Carlito"/>
                <a:sym typeface="Carlito"/>
              </a:rPr>
              <a:t>{}</a:t>
            </a:r>
            <a:endParaRPr sz="1800">
              <a:solidFill>
                <a:schemeClr val="dk1"/>
              </a:solidFill>
              <a:latin typeface="Carlito"/>
              <a:ea typeface="Carlito"/>
              <a:cs typeface="Carlito"/>
              <a:sym typeface="Carli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18"/>
                                        </p:tgtEl>
                                        <p:attrNameLst>
                                          <p:attrName>style.visibility</p:attrName>
                                        </p:attrNameLst>
                                      </p:cBhvr>
                                      <p:to>
                                        <p:strVal val="visible"/>
                                      </p:to>
                                    </p:set>
                                    <p:anim calcmode="lin" valueType="num">
                                      <p:cBhvr additive="base">
                                        <p:cTn id="7" dur="500"/>
                                        <p:tgtEl>
                                          <p:spTgt spid="3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16"/>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55" name="Google Shape;355;p16"/>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356" name="Google Shape;356;p16"/>
          <p:cNvGrpSpPr/>
          <p:nvPr/>
        </p:nvGrpSpPr>
        <p:grpSpPr>
          <a:xfrm>
            <a:off x="1219773" y="996005"/>
            <a:ext cx="9144000" cy="614338"/>
            <a:chOff x="3129129" y="1121776"/>
            <a:chExt cx="5933741" cy="1171624"/>
          </a:xfrm>
        </p:grpSpPr>
        <p:sp>
          <p:nvSpPr>
            <p:cNvPr id="357" name="Google Shape;357;p16"/>
            <p:cNvSpPr/>
            <p:nvPr/>
          </p:nvSpPr>
          <p:spPr>
            <a:xfrm>
              <a:off x="3129129" y="1121776"/>
              <a:ext cx="5933741" cy="1171624"/>
            </a:xfrm>
            <a:prstGeom prst="roundRect">
              <a:avLst>
                <a:gd name="adj" fmla="val 50000"/>
              </a:avLst>
            </a:prstGeom>
            <a:solidFill>
              <a:srgbClr val="F3742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358" name="Google Shape;358;p16"/>
            <p:cNvSpPr/>
            <p:nvPr/>
          </p:nvSpPr>
          <p:spPr>
            <a:xfrm>
              <a:off x="3289330" y="1253414"/>
              <a:ext cx="5613340" cy="908350"/>
            </a:xfrm>
            <a:prstGeom prst="roundRect">
              <a:avLst>
                <a:gd name="adj" fmla="val 50000"/>
              </a:avLst>
            </a:prstGeom>
            <a:solidFill>
              <a:srgbClr val="F37422"/>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Nạp chồng phương thức</a:t>
              </a:r>
              <a:endParaRPr sz="2800" b="1">
                <a:solidFill>
                  <a:schemeClr val="lt1"/>
                </a:solidFill>
                <a:latin typeface="Times New Roman"/>
                <a:ea typeface="Times New Roman"/>
                <a:cs typeface="Times New Roman"/>
                <a:sym typeface="Times New Roman"/>
              </a:endParaRPr>
            </a:p>
          </p:txBody>
        </p:sp>
      </p:grpSp>
      <p:grpSp>
        <p:nvGrpSpPr>
          <p:cNvPr id="359" name="Google Shape;359;p16"/>
          <p:cNvGrpSpPr/>
          <p:nvPr/>
        </p:nvGrpSpPr>
        <p:grpSpPr>
          <a:xfrm>
            <a:off x="-262519" y="1065029"/>
            <a:ext cx="2548519" cy="1527861"/>
            <a:chOff x="3099688" y="693634"/>
            <a:chExt cx="4354533" cy="2400859"/>
          </a:xfrm>
        </p:grpSpPr>
        <p:sp>
          <p:nvSpPr>
            <p:cNvPr id="360" name="Google Shape;360;p16"/>
            <p:cNvSpPr/>
            <p:nvPr/>
          </p:nvSpPr>
          <p:spPr>
            <a:xfrm rot="-2700000">
              <a:off x="3487954" y="1295115"/>
              <a:ext cx="1219082" cy="160314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361" name="Google Shape;361;p16"/>
            <p:cNvSpPr/>
            <p:nvPr/>
          </p:nvSpPr>
          <p:spPr>
            <a:xfrm>
              <a:off x="6022029" y="693634"/>
              <a:ext cx="1432192" cy="748437"/>
            </a:xfrm>
            <a:prstGeom prst="ellipse">
              <a:avLst/>
            </a:prstGeom>
            <a:solidFill>
              <a:srgbClr val="FF0000">
                <a:alpha val="13725"/>
              </a:srgb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03</a:t>
              </a:r>
              <a:endParaRPr sz="2800">
                <a:solidFill>
                  <a:schemeClr val="lt1"/>
                </a:solidFill>
                <a:latin typeface="Impact"/>
                <a:ea typeface="Impact"/>
                <a:cs typeface="Impact"/>
                <a:sym typeface="Impact"/>
              </a:endParaRPr>
            </a:p>
          </p:txBody>
        </p:sp>
      </p:grpSp>
      <p:sp>
        <p:nvSpPr>
          <p:cNvPr id="362" name="Google Shape;362;p16"/>
          <p:cNvSpPr txBox="1"/>
          <p:nvPr/>
        </p:nvSpPr>
        <p:spPr>
          <a:xfrm>
            <a:off x="1466646" y="1679367"/>
            <a:ext cx="7924165" cy="4963538"/>
          </a:xfrm>
          <a:prstGeom prst="rect">
            <a:avLst/>
          </a:prstGeom>
          <a:noFill/>
          <a:ln>
            <a:noFill/>
          </a:ln>
        </p:spPr>
        <p:txBody>
          <a:bodyPr spcFirstLastPara="1" wrap="square" lIns="0" tIns="99675" rIns="0" bIns="0" anchor="t" anchorCtr="0">
            <a:spAutoFit/>
          </a:bodyPr>
          <a:lstStyle/>
          <a:p>
            <a:pPr marL="354965" marR="0" lvl="0" indent="-342265" algn="l" rtl="0">
              <a:lnSpc>
                <a:spcPct val="100000"/>
              </a:lnSpc>
              <a:spcBef>
                <a:spcPts val="0"/>
              </a:spcBef>
              <a:spcAft>
                <a:spcPts val="0"/>
              </a:spcAft>
              <a:buClr>
                <a:srgbClr val="FF5A33"/>
              </a:buClr>
              <a:buSzPts val="2800"/>
              <a:buFont typeface="Noto Sans Symbols"/>
              <a:buChar char="❑"/>
            </a:pPr>
            <a:r>
              <a:rPr lang="en-US" sz="2800">
                <a:solidFill>
                  <a:schemeClr val="dk1"/>
                </a:solidFill>
                <a:latin typeface="Times New Roman"/>
                <a:ea typeface="Times New Roman"/>
                <a:cs typeface="Times New Roman"/>
                <a:sym typeface="Times New Roman"/>
              </a:rPr>
              <a:t>Định nghĩa:</a:t>
            </a:r>
            <a:endParaRPr sz="2800">
              <a:solidFill>
                <a:schemeClr val="dk1"/>
              </a:solidFill>
              <a:latin typeface="Times New Roman"/>
              <a:ea typeface="Times New Roman"/>
              <a:cs typeface="Times New Roman"/>
              <a:sym typeface="Times New Roman"/>
            </a:endParaRPr>
          </a:p>
          <a:p>
            <a:pPr marL="755015" marR="0" lvl="1" indent="-285750" algn="l" rtl="0">
              <a:lnSpc>
                <a:spcPct val="100000"/>
              </a:lnSpc>
              <a:spcBef>
                <a:spcPts val="59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Trong một lớp có thể có nhiều phương thức cùng tên nhưng khác nhau về tham số (kiểu dữ liệu, số lượng tham số, thứ tự tham số) </a:t>
            </a:r>
            <a:endParaRPr sz="2400" b="0" i="0" u="none" strike="noStrike" cap="none">
              <a:solidFill>
                <a:schemeClr val="dk1"/>
              </a:solidFill>
              <a:latin typeface="Times New Roman"/>
              <a:ea typeface="Times New Roman"/>
              <a:cs typeface="Times New Roman"/>
              <a:sym typeface="Times New Roman"/>
            </a:endParaRPr>
          </a:p>
          <a:p>
            <a:pPr marL="469265" marR="0" lvl="1" indent="0" algn="l" rtl="0">
              <a:lnSpc>
                <a:spcPct val="100000"/>
              </a:lnSpc>
              <a:spcBef>
                <a:spcPts val="595"/>
              </a:spcBef>
              <a:spcAft>
                <a:spcPts val="0"/>
              </a:spcAft>
              <a:buNone/>
            </a:pPr>
            <a:r>
              <a:rPr lang="en-US" sz="1200" b="0" i="0" u="none" strike="noStrike" cap="none">
                <a:solidFill>
                  <a:schemeClr val="dk1"/>
                </a:solidFill>
                <a:latin typeface="Consolas"/>
                <a:ea typeface="Consolas"/>
                <a:cs typeface="Consolas"/>
                <a:sym typeface="Consolas"/>
              </a:rPr>
              <a:t>public class Car {</a:t>
            </a:r>
            <a:endParaRPr sz="1200" b="0" i="0" u="none" strike="noStrike" cap="none">
              <a:solidFill>
                <a:schemeClr val="dk1"/>
              </a:solidFill>
              <a:latin typeface="Consolas"/>
              <a:ea typeface="Consolas"/>
              <a:cs typeface="Consolas"/>
              <a:sym typeface="Consolas"/>
            </a:endParaRPr>
          </a:p>
          <a:p>
            <a:pPr marL="469265" marR="0" lvl="1" indent="0" algn="l" rtl="0">
              <a:lnSpc>
                <a:spcPct val="100000"/>
              </a:lnSpc>
              <a:spcBef>
                <a:spcPts val="595"/>
              </a:spcBef>
              <a:spcAft>
                <a:spcPts val="0"/>
              </a:spcAft>
              <a:buNone/>
            </a:pPr>
            <a:r>
              <a:rPr lang="en-US" sz="1200" b="0" i="0" u="none" strike="noStrike" cap="none">
                <a:solidFill>
                  <a:schemeClr val="dk1"/>
                </a:solidFill>
                <a:latin typeface="Consolas"/>
                <a:ea typeface="Consolas"/>
                <a:cs typeface="Consolas"/>
                <a:sym typeface="Consolas"/>
              </a:rPr>
              <a:t>	int speed = 0;</a:t>
            </a:r>
            <a:endParaRPr sz="1200" b="0" i="0" u="none" strike="noStrike" cap="none">
              <a:solidFill>
                <a:schemeClr val="dk1"/>
              </a:solidFill>
              <a:latin typeface="Consolas"/>
              <a:ea typeface="Consolas"/>
              <a:cs typeface="Consolas"/>
              <a:sym typeface="Consolas"/>
            </a:endParaRPr>
          </a:p>
          <a:p>
            <a:pPr marL="469265" marR="0" lvl="1" indent="0" algn="l" rtl="0">
              <a:lnSpc>
                <a:spcPct val="100000"/>
              </a:lnSpc>
              <a:spcBef>
                <a:spcPts val="595"/>
              </a:spcBef>
              <a:spcAft>
                <a:spcPts val="0"/>
              </a:spcAft>
              <a:buNone/>
            </a:pPr>
            <a:r>
              <a:rPr lang="en-US" sz="1200" b="0" i="0" u="none" strike="noStrike" cap="none">
                <a:solidFill>
                  <a:schemeClr val="dk1"/>
                </a:solidFill>
                <a:latin typeface="Consolas"/>
                <a:ea typeface="Consolas"/>
                <a:cs typeface="Consolas"/>
                <a:sym typeface="Consolas"/>
              </a:rPr>
              <a:t>	void init() {System.out.println(String.format("%s car init", model));}</a:t>
            </a:r>
            <a:endParaRPr sz="1200" b="0" i="0" u="none" strike="noStrike" cap="none">
              <a:solidFill>
                <a:schemeClr val="dk1"/>
              </a:solidFill>
              <a:latin typeface="Consolas"/>
              <a:ea typeface="Consolas"/>
              <a:cs typeface="Consolas"/>
              <a:sym typeface="Consolas"/>
            </a:endParaRPr>
          </a:p>
          <a:p>
            <a:pPr marL="469265" marR="0" lvl="1" indent="0" algn="l" rtl="0">
              <a:lnSpc>
                <a:spcPct val="100000"/>
              </a:lnSpc>
              <a:spcBef>
                <a:spcPts val="595"/>
              </a:spcBef>
              <a:spcAft>
                <a:spcPts val="0"/>
              </a:spcAft>
              <a:buNone/>
            </a:pPr>
            <a:r>
              <a:rPr lang="en-US" sz="1200" b="0" i="0" u="none" strike="noStrike" cap="none">
                <a:solidFill>
                  <a:schemeClr val="dk1"/>
                </a:solidFill>
                <a:latin typeface="Consolas"/>
                <a:ea typeface="Consolas"/>
                <a:cs typeface="Consolas"/>
                <a:sym typeface="Consolas"/>
              </a:rPr>
              <a:t>    void init(int kmPerH) {</a:t>
            </a:r>
            <a:endParaRPr sz="1200" b="0" i="0" u="none" strike="noStrike" cap="none">
              <a:solidFill>
                <a:schemeClr val="dk1"/>
              </a:solidFill>
              <a:latin typeface="Consolas"/>
              <a:ea typeface="Consolas"/>
              <a:cs typeface="Consolas"/>
              <a:sym typeface="Consolas"/>
            </a:endParaRPr>
          </a:p>
          <a:p>
            <a:pPr marL="469265" marR="0" lvl="1" indent="0" algn="l" rtl="0">
              <a:lnSpc>
                <a:spcPct val="100000"/>
              </a:lnSpc>
              <a:spcBef>
                <a:spcPts val="595"/>
              </a:spcBef>
              <a:spcAft>
                <a:spcPts val="0"/>
              </a:spcAft>
              <a:buNone/>
            </a:pPr>
            <a:r>
              <a:rPr lang="en-US" sz="1200" b="0" i="0" u="none" strike="noStrike" cap="none">
                <a:solidFill>
                  <a:schemeClr val="dk1"/>
                </a:solidFill>
                <a:latin typeface="Consolas"/>
                <a:ea typeface="Consolas"/>
                <a:cs typeface="Consolas"/>
                <a:sym typeface="Consolas"/>
              </a:rPr>
              <a:t>		speed = kmPerH;</a:t>
            </a:r>
            <a:endParaRPr/>
          </a:p>
          <a:p>
            <a:pPr marL="469265" marR="0" lvl="1" indent="0" algn="l" rtl="0">
              <a:lnSpc>
                <a:spcPct val="100000"/>
              </a:lnSpc>
              <a:spcBef>
                <a:spcPts val="595"/>
              </a:spcBef>
              <a:spcAft>
                <a:spcPts val="0"/>
              </a:spcAft>
              <a:buNone/>
            </a:pPr>
            <a:r>
              <a:rPr lang="en-US" sz="1200" b="0" i="0" u="none" strike="noStrike" cap="none">
                <a:solidFill>
                  <a:schemeClr val="dk1"/>
                </a:solidFill>
                <a:latin typeface="Consolas"/>
                <a:ea typeface="Consolas"/>
                <a:cs typeface="Consolas"/>
                <a:sym typeface="Consolas"/>
              </a:rPr>
              <a:t>		System.out.println(String.format("%s car init with speed %d", model, kmPerH)); }</a:t>
            </a:r>
            <a:endParaRPr sz="1200" b="0" i="0" u="none" strike="noStrike" cap="none">
              <a:solidFill>
                <a:schemeClr val="dk1"/>
              </a:solidFill>
              <a:latin typeface="Consolas"/>
              <a:ea typeface="Consolas"/>
              <a:cs typeface="Consolas"/>
              <a:sym typeface="Consolas"/>
            </a:endParaRPr>
          </a:p>
          <a:p>
            <a:pPr marL="469265" marR="0" lvl="1" indent="0" algn="l" rtl="0">
              <a:lnSpc>
                <a:spcPct val="100000"/>
              </a:lnSpc>
              <a:spcBef>
                <a:spcPts val="595"/>
              </a:spcBef>
              <a:spcAft>
                <a:spcPts val="0"/>
              </a:spcAft>
              <a:buNone/>
            </a:pPr>
            <a:r>
              <a:rPr lang="en-US" sz="1200" b="0" i="0" u="none" strike="noStrike" cap="none">
                <a:solidFill>
                  <a:schemeClr val="dk1"/>
                </a:solidFill>
                <a:latin typeface="Consolas"/>
                <a:ea typeface="Consolas"/>
                <a:cs typeface="Consolas"/>
                <a:sym typeface="Consolas"/>
              </a:rPr>
              <a:t>	void init(long kmPerH) {</a:t>
            </a:r>
            <a:endParaRPr/>
          </a:p>
          <a:p>
            <a:pPr marL="469265" marR="0" lvl="1" indent="0" algn="l" rtl="0">
              <a:lnSpc>
                <a:spcPct val="100000"/>
              </a:lnSpc>
              <a:spcBef>
                <a:spcPts val="595"/>
              </a:spcBef>
              <a:spcAft>
                <a:spcPts val="0"/>
              </a:spcAft>
              <a:buNone/>
            </a:pPr>
            <a:r>
              <a:rPr lang="en-US" sz="1200" b="0" i="0" u="none" strike="noStrike" cap="none">
                <a:solidFill>
                  <a:schemeClr val="dk1"/>
                </a:solidFill>
                <a:latin typeface="Consolas"/>
                <a:ea typeface="Consolas"/>
                <a:cs typeface="Consolas"/>
                <a:sym typeface="Consolas"/>
              </a:rPr>
              <a:t>        System.out.println(String.format("%s car init with speed %d", model, kmPerH));}</a:t>
            </a:r>
            <a:endParaRPr sz="1200" b="0" i="0" u="none" strike="noStrike" cap="none">
              <a:solidFill>
                <a:schemeClr val="dk1"/>
              </a:solidFill>
              <a:latin typeface="Consolas"/>
              <a:ea typeface="Consolas"/>
              <a:cs typeface="Consolas"/>
              <a:sym typeface="Consolas"/>
            </a:endParaRPr>
          </a:p>
          <a:p>
            <a:pPr marL="469265" marR="0" lvl="1" indent="0" algn="l" rtl="0">
              <a:lnSpc>
                <a:spcPct val="100000"/>
              </a:lnSpc>
              <a:spcBef>
                <a:spcPts val="595"/>
              </a:spcBef>
              <a:spcAft>
                <a:spcPts val="0"/>
              </a:spcAft>
              <a:buNone/>
            </a:pPr>
            <a:r>
              <a:rPr lang="en-US" sz="1200" b="0" i="0" u="none" strike="noStrike" cap="none">
                <a:solidFill>
                  <a:schemeClr val="dk1"/>
                </a:solidFill>
                <a:latin typeface="Consolas"/>
                <a:ea typeface="Consolas"/>
                <a:cs typeface="Consolas"/>
                <a:sym typeface="Consolas"/>
              </a:rPr>
              <a:t>}</a:t>
            </a:r>
            <a:endParaRPr/>
          </a:p>
          <a:p>
            <a:pPr marL="812165" marR="0" lvl="1" indent="-342900" algn="l" rtl="0">
              <a:lnSpc>
                <a:spcPct val="100000"/>
              </a:lnSpc>
              <a:spcBef>
                <a:spcPts val="59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Trong lớp Car có 3 phương thức cùng tên init nhưng khác nhau về tham số</a:t>
            </a:r>
            <a:endParaRPr sz="2400" b="0" i="0" u="none" strike="noStrike" cap="none">
              <a:solidFill>
                <a:schemeClr val="dk1"/>
              </a:solidFill>
              <a:latin typeface="Times New Roman"/>
              <a:ea typeface="Times New Roman"/>
              <a:cs typeface="Times New Roman"/>
              <a:sym typeface="Times New Roman"/>
            </a:endParaRPr>
          </a:p>
          <a:p>
            <a:pPr marL="755015" marR="0" lvl="1" indent="-133350" algn="l" rtl="0">
              <a:lnSpc>
                <a:spcPct val="100000"/>
              </a:lnSpc>
              <a:spcBef>
                <a:spcPts val="595"/>
              </a:spcBef>
              <a:spcAft>
                <a:spcPts val="0"/>
              </a:spcAft>
              <a:buClr>
                <a:srgbClr val="FF5A33"/>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56"/>
                                        </p:tgtEl>
                                        <p:attrNameLst>
                                          <p:attrName>style.visibility</p:attrName>
                                        </p:attrNameLst>
                                      </p:cBhvr>
                                      <p:to>
                                        <p:strVal val="visible"/>
                                      </p:to>
                                    </p:set>
                                    <p:anim calcmode="lin" valueType="num">
                                      <p:cBhvr additive="base">
                                        <p:cTn id="7" dur="500"/>
                                        <p:tgtEl>
                                          <p:spTgt spid="3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17"/>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68" name="Google Shape;368;p17"/>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369" name="Google Shape;369;p17"/>
          <p:cNvGrpSpPr/>
          <p:nvPr/>
        </p:nvGrpSpPr>
        <p:grpSpPr>
          <a:xfrm>
            <a:off x="1219773" y="996005"/>
            <a:ext cx="9144000" cy="614338"/>
            <a:chOff x="3129129" y="1121776"/>
            <a:chExt cx="5933741" cy="1171624"/>
          </a:xfrm>
        </p:grpSpPr>
        <p:sp>
          <p:nvSpPr>
            <p:cNvPr id="370" name="Google Shape;370;p17"/>
            <p:cNvSpPr/>
            <p:nvPr/>
          </p:nvSpPr>
          <p:spPr>
            <a:xfrm>
              <a:off x="3129129" y="1121776"/>
              <a:ext cx="5933741" cy="1171624"/>
            </a:xfrm>
            <a:prstGeom prst="roundRect">
              <a:avLst>
                <a:gd name="adj" fmla="val 50000"/>
              </a:avLst>
            </a:prstGeom>
            <a:solidFill>
              <a:srgbClr val="F3742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371" name="Google Shape;371;p17"/>
            <p:cNvSpPr/>
            <p:nvPr/>
          </p:nvSpPr>
          <p:spPr>
            <a:xfrm>
              <a:off x="3289330" y="1253414"/>
              <a:ext cx="5613340" cy="908350"/>
            </a:xfrm>
            <a:prstGeom prst="roundRect">
              <a:avLst>
                <a:gd name="adj" fmla="val 50000"/>
              </a:avLst>
            </a:prstGeom>
            <a:solidFill>
              <a:srgbClr val="F37422"/>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Phương thức getter setter</a:t>
              </a:r>
              <a:endParaRPr sz="2800" b="1">
                <a:solidFill>
                  <a:schemeClr val="lt1"/>
                </a:solidFill>
                <a:latin typeface="Times New Roman"/>
                <a:ea typeface="Times New Roman"/>
                <a:cs typeface="Times New Roman"/>
                <a:sym typeface="Times New Roman"/>
              </a:endParaRPr>
            </a:p>
          </p:txBody>
        </p:sp>
      </p:grpSp>
      <p:grpSp>
        <p:nvGrpSpPr>
          <p:cNvPr id="372" name="Google Shape;372;p17"/>
          <p:cNvGrpSpPr/>
          <p:nvPr/>
        </p:nvGrpSpPr>
        <p:grpSpPr>
          <a:xfrm>
            <a:off x="-262519" y="1065029"/>
            <a:ext cx="2548519" cy="1527861"/>
            <a:chOff x="3099688" y="693634"/>
            <a:chExt cx="4354533" cy="2400859"/>
          </a:xfrm>
        </p:grpSpPr>
        <p:sp>
          <p:nvSpPr>
            <p:cNvPr id="373" name="Google Shape;373;p17"/>
            <p:cNvSpPr/>
            <p:nvPr/>
          </p:nvSpPr>
          <p:spPr>
            <a:xfrm rot="-2700000">
              <a:off x="3487954" y="1295115"/>
              <a:ext cx="1219082" cy="160314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374" name="Google Shape;374;p17"/>
            <p:cNvSpPr/>
            <p:nvPr/>
          </p:nvSpPr>
          <p:spPr>
            <a:xfrm>
              <a:off x="6022029" y="693634"/>
              <a:ext cx="1432192" cy="748437"/>
            </a:xfrm>
            <a:prstGeom prst="ellipse">
              <a:avLst/>
            </a:prstGeom>
            <a:solidFill>
              <a:srgbClr val="FF0000">
                <a:alpha val="13725"/>
              </a:srgb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04</a:t>
              </a:r>
              <a:endParaRPr sz="2800">
                <a:solidFill>
                  <a:schemeClr val="lt1"/>
                </a:solidFill>
                <a:latin typeface="Impact"/>
                <a:ea typeface="Impact"/>
                <a:cs typeface="Impact"/>
                <a:sym typeface="Impact"/>
              </a:endParaRPr>
            </a:p>
          </p:txBody>
        </p:sp>
      </p:grpSp>
      <p:sp>
        <p:nvSpPr>
          <p:cNvPr id="375" name="Google Shape;375;p17"/>
          <p:cNvSpPr txBox="1"/>
          <p:nvPr/>
        </p:nvSpPr>
        <p:spPr>
          <a:xfrm>
            <a:off x="1466646" y="1679367"/>
            <a:ext cx="7924165" cy="1716496"/>
          </a:xfrm>
          <a:prstGeom prst="rect">
            <a:avLst/>
          </a:prstGeom>
          <a:noFill/>
          <a:ln>
            <a:noFill/>
          </a:ln>
        </p:spPr>
        <p:txBody>
          <a:bodyPr spcFirstLastPara="1" wrap="square" lIns="0" tIns="99675" rIns="0" bIns="0" anchor="t" anchorCtr="0">
            <a:spAutoFit/>
          </a:bodyPr>
          <a:lstStyle/>
          <a:p>
            <a:pPr marL="354965" marR="0" lvl="0" indent="-342265" algn="l" rtl="0">
              <a:lnSpc>
                <a:spcPct val="100000"/>
              </a:lnSpc>
              <a:spcBef>
                <a:spcPts val="0"/>
              </a:spcBef>
              <a:spcAft>
                <a:spcPts val="0"/>
              </a:spcAft>
              <a:buClr>
                <a:srgbClr val="FF5A33"/>
              </a:buClr>
              <a:buSzPts val="2800"/>
              <a:buFont typeface="Noto Sans Symbols"/>
              <a:buChar char="❑"/>
            </a:pPr>
            <a:r>
              <a:rPr lang="en-US" sz="2800">
                <a:solidFill>
                  <a:schemeClr val="dk1"/>
                </a:solidFill>
                <a:latin typeface="Times New Roman"/>
                <a:ea typeface="Times New Roman"/>
                <a:cs typeface="Times New Roman"/>
                <a:sym typeface="Times New Roman"/>
              </a:rPr>
              <a:t>Định nghĩa:</a:t>
            </a:r>
            <a:endParaRPr sz="2800">
              <a:solidFill>
                <a:schemeClr val="dk1"/>
              </a:solidFill>
              <a:latin typeface="Times New Roman"/>
              <a:ea typeface="Times New Roman"/>
              <a:cs typeface="Times New Roman"/>
              <a:sym typeface="Times New Roman"/>
            </a:endParaRPr>
          </a:p>
          <a:p>
            <a:pPr marL="755015" marR="0" lvl="1" indent="-285750" algn="l" rtl="0">
              <a:lnSpc>
                <a:spcPct val="100000"/>
              </a:lnSpc>
              <a:spcBef>
                <a:spcPts val="59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Getter và setter là hai tên gọi của hai thể loại phương thức. Chúng có liên quan đến đặc tính gói ghém dữ liệu trong lập trình hướng đối tượng, tiếng Anh gọi đặc tính này là </a:t>
            </a:r>
            <a:r>
              <a:rPr lang="en-US" sz="2400" b="1" i="0" u="none" strike="noStrike" cap="none">
                <a:solidFill>
                  <a:schemeClr val="dk1"/>
                </a:solidFill>
                <a:latin typeface="Times New Roman"/>
                <a:ea typeface="Times New Roman"/>
                <a:cs typeface="Times New Roman"/>
                <a:sym typeface="Times New Roman"/>
              </a:rPr>
              <a:t>encapsulation</a:t>
            </a:r>
            <a:r>
              <a:rPr lang="en-US" sz="2400" b="0" i="0" u="none" strike="noStrike" cap="none">
                <a:solidFill>
                  <a:schemeClr val="dk1"/>
                </a:solidFill>
                <a:latin typeface="Times New Roman"/>
                <a:ea typeface="Times New Roman"/>
                <a:cs typeface="Times New Roman"/>
                <a:sym typeface="Times New Roman"/>
              </a:rPr>
              <a:t>.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69"/>
                                        </p:tgtEl>
                                        <p:attrNameLst>
                                          <p:attrName>style.visibility</p:attrName>
                                        </p:attrNameLst>
                                      </p:cBhvr>
                                      <p:to>
                                        <p:strVal val="visible"/>
                                      </p:to>
                                    </p:set>
                                    <p:anim calcmode="lin" valueType="num">
                                      <p:cBhvr additive="base">
                                        <p:cTn id="7" dur="500"/>
                                        <p:tgtEl>
                                          <p:spTgt spid="36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18"/>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81" name="Google Shape;381;p18"/>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382" name="Google Shape;382;p18"/>
          <p:cNvGrpSpPr/>
          <p:nvPr/>
        </p:nvGrpSpPr>
        <p:grpSpPr>
          <a:xfrm>
            <a:off x="1219773" y="996005"/>
            <a:ext cx="9144000" cy="614338"/>
            <a:chOff x="3129129" y="1121776"/>
            <a:chExt cx="5933741" cy="1171624"/>
          </a:xfrm>
        </p:grpSpPr>
        <p:sp>
          <p:nvSpPr>
            <p:cNvPr id="383" name="Google Shape;383;p18"/>
            <p:cNvSpPr/>
            <p:nvPr/>
          </p:nvSpPr>
          <p:spPr>
            <a:xfrm>
              <a:off x="3129129" y="1121776"/>
              <a:ext cx="5933741" cy="1171624"/>
            </a:xfrm>
            <a:prstGeom prst="roundRect">
              <a:avLst>
                <a:gd name="adj" fmla="val 50000"/>
              </a:avLst>
            </a:prstGeom>
            <a:solidFill>
              <a:srgbClr val="F3742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384" name="Google Shape;384;p18"/>
            <p:cNvSpPr/>
            <p:nvPr/>
          </p:nvSpPr>
          <p:spPr>
            <a:xfrm>
              <a:off x="3289330" y="1253414"/>
              <a:ext cx="5613340" cy="908350"/>
            </a:xfrm>
            <a:prstGeom prst="roundRect">
              <a:avLst>
                <a:gd name="adj" fmla="val 50000"/>
              </a:avLst>
            </a:prstGeom>
            <a:solidFill>
              <a:srgbClr val="F37422"/>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Ví dụ getter setter</a:t>
              </a:r>
              <a:endParaRPr sz="2800" b="1">
                <a:solidFill>
                  <a:schemeClr val="lt1"/>
                </a:solidFill>
                <a:latin typeface="Times New Roman"/>
                <a:ea typeface="Times New Roman"/>
                <a:cs typeface="Times New Roman"/>
                <a:sym typeface="Times New Roman"/>
              </a:endParaRPr>
            </a:p>
          </p:txBody>
        </p:sp>
      </p:grpSp>
      <p:grpSp>
        <p:nvGrpSpPr>
          <p:cNvPr id="385" name="Google Shape;385;p18"/>
          <p:cNvGrpSpPr/>
          <p:nvPr/>
        </p:nvGrpSpPr>
        <p:grpSpPr>
          <a:xfrm>
            <a:off x="-262519" y="1065029"/>
            <a:ext cx="2548519" cy="1527861"/>
            <a:chOff x="3099688" y="693634"/>
            <a:chExt cx="4354533" cy="2400859"/>
          </a:xfrm>
        </p:grpSpPr>
        <p:sp>
          <p:nvSpPr>
            <p:cNvPr id="386" name="Google Shape;386;p18"/>
            <p:cNvSpPr/>
            <p:nvPr/>
          </p:nvSpPr>
          <p:spPr>
            <a:xfrm rot="-2700000">
              <a:off x="3487954" y="1295115"/>
              <a:ext cx="1219082" cy="160314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387" name="Google Shape;387;p18"/>
            <p:cNvSpPr/>
            <p:nvPr/>
          </p:nvSpPr>
          <p:spPr>
            <a:xfrm>
              <a:off x="6022029" y="693634"/>
              <a:ext cx="1432192" cy="748437"/>
            </a:xfrm>
            <a:prstGeom prst="ellipse">
              <a:avLst/>
            </a:prstGeom>
            <a:solidFill>
              <a:srgbClr val="FF0000">
                <a:alpha val="13725"/>
              </a:srgb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04</a:t>
              </a:r>
              <a:endParaRPr sz="2800">
                <a:solidFill>
                  <a:schemeClr val="lt1"/>
                </a:solidFill>
                <a:latin typeface="Impact"/>
                <a:ea typeface="Impact"/>
                <a:cs typeface="Impact"/>
                <a:sym typeface="Impact"/>
              </a:endParaRPr>
            </a:p>
          </p:txBody>
        </p:sp>
      </p:grpSp>
      <p:sp>
        <p:nvSpPr>
          <p:cNvPr id="388" name="Google Shape;388;p18"/>
          <p:cNvSpPr/>
          <p:nvPr/>
        </p:nvSpPr>
        <p:spPr>
          <a:xfrm>
            <a:off x="910806" y="1759777"/>
            <a:ext cx="4204997" cy="4478149"/>
          </a:xfrm>
          <a:prstGeom prst="rect">
            <a:avLst/>
          </a:prstGeom>
          <a:solidFill>
            <a:srgbClr val="FFFFFF"/>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33B3"/>
              </a:buClr>
              <a:buSzPts val="1500"/>
              <a:buFont typeface="Consolas"/>
              <a:buNone/>
            </a:pPr>
            <a:r>
              <a:rPr lang="en-US" sz="1500" b="0" i="0" u="none" strike="noStrike" cap="none">
                <a:solidFill>
                  <a:srgbClr val="0033B3"/>
                </a:solidFill>
                <a:latin typeface="Consolas"/>
                <a:ea typeface="Consolas"/>
                <a:cs typeface="Consolas"/>
                <a:sym typeface="Consolas"/>
              </a:rPr>
              <a:t>public class </a:t>
            </a:r>
            <a:r>
              <a:rPr lang="en-US" sz="1500" b="0" i="0" u="none" strike="noStrike" cap="none">
                <a:solidFill>
                  <a:srgbClr val="000000"/>
                </a:solidFill>
                <a:latin typeface="Consolas"/>
                <a:ea typeface="Consolas"/>
                <a:cs typeface="Consolas"/>
                <a:sym typeface="Consolas"/>
              </a:rPr>
              <a:t>Person </a:t>
            </a:r>
            <a:r>
              <a:rPr lang="en-US" sz="1500" b="0" i="0" u="none" strike="noStrike" cap="none">
                <a:solidFill>
                  <a:srgbClr val="080808"/>
                </a:solidFill>
                <a:latin typeface="Consolas"/>
                <a:ea typeface="Consolas"/>
                <a:cs typeface="Consolas"/>
                <a:sym typeface="Consolas"/>
              </a:rPr>
              <a:t>{</a:t>
            </a:r>
            <a:br>
              <a:rPr lang="en-US" sz="1500" b="0" i="0" u="none" strike="noStrike" cap="none">
                <a:solidFill>
                  <a:srgbClr val="080808"/>
                </a:solidFill>
                <a:latin typeface="Consolas"/>
                <a:ea typeface="Consolas"/>
                <a:cs typeface="Consolas"/>
                <a:sym typeface="Consolas"/>
              </a:rPr>
            </a:br>
            <a:r>
              <a:rPr lang="en-US" sz="1500" b="0" i="0" u="none" strike="noStrike" cap="none">
                <a:solidFill>
                  <a:srgbClr val="080808"/>
                </a:solidFill>
                <a:latin typeface="Consolas"/>
                <a:ea typeface="Consolas"/>
                <a:cs typeface="Consolas"/>
                <a:sym typeface="Consolas"/>
              </a:rPr>
              <a:t>    </a:t>
            </a:r>
            <a:r>
              <a:rPr lang="en-US" sz="1500" b="0" i="0" u="none" strike="noStrike" cap="none">
                <a:solidFill>
                  <a:srgbClr val="0033B3"/>
                </a:solidFill>
                <a:latin typeface="Consolas"/>
                <a:ea typeface="Consolas"/>
                <a:cs typeface="Consolas"/>
                <a:sym typeface="Consolas"/>
              </a:rPr>
              <a:t>private </a:t>
            </a:r>
            <a:r>
              <a:rPr lang="en-US" sz="1500" b="0" i="0" u="none" strike="noStrike" cap="none">
                <a:solidFill>
                  <a:srgbClr val="000000"/>
                </a:solidFill>
                <a:latin typeface="Consolas"/>
                <a:ea typeface="Consolas"/>
                <a:cs typeface="Consolas"/>
                <a:sym typeface="Consolas"/>
              </a:rPr>
              <a:t>String </a:t>
            </a:r>
            <a:r>
              <a:rPr lang="en-US" sz="1500" b="0" i="0" u="none" strike="noStrike" cap="none">
                <a:solidFill>
                  <a:srgbClr val="871094"/>
                </a:solidFill>
                <a:latin typeface="Consolas"/>
                <a:ea typeface="Consolas"/>
                <a:cs typeface="Consolas"/>
                <a:sym typeface="Consolas"/>
              </a:rPr>
              <a:t>name</a:t>
            </a:r>
            <a:r>
              <a:rPr lang="en-US" sz="1500" b="0" i="0" u="none" strike="noStrike" cap="none">
                <a:solidFill>
                  <a:srgbClr val="080808"/>
                </a:solidFill>
                <a:latin typeface="Consolas"/>
                <a:ea typeface="Consolas"/>
                <a:cs typeface="Consolas"/>
                <a:sym typeface="Consolas"/>
              </a:rPr>
              <a:t>;</a:t>
            </a:r>
            <a:br>
              <a:rPr lang="en-US" sz="1500" b="0" i="0" u="none" strike="noStrike" cap="none">
                <a:solidFill>
                  <a:srgbClr val="080808"/>
                </a:solidFill>
                <a:latin typeface="Consolas"/>
                <a:ea typeface="Consolas"/>
                <a:cs typeface="Consolas"/>
                <a:sym typeface="Consolas"/>
              </a:rPr>
            </a:br>
            <a:r>
              <a:rPr lang="en-US" sz="1500" b="0" i="0" u="none" strike="noStrike" cap="none">
                <a:solidFill>
                  <a:srgbClr val="080808"/>
                </a:solidFill>
                <a:latin typeface="Consolas"/>
                <a:ea typeface="Consolas"/>
                <a:cs typeface="Consolas"/>
                <a:sym typeface="Consolas"/>
              </a:rPr>
              <a:t>    </a:t>
            </a:r>
            <a:r>
              <a:rPr lang="en-US" sz="1500" b="0" i="0" u="none" strike="noStrike" cap="none">
                <a:solidFill>
                  <a:srgbClr val="0033B3"/>
                </a:solidFill>
                <a:latin typeface="Consolas"/>
                <a:ea typeface="Consolas"/>
                <a:cs typeface="Consolas"/>
                <a:sym typeface="Consolas"/>
              </a:rPr>
              <a:t>private </a:t>
            </a:r>
            <a:r>
              <a:rPr lang="en-US" sz="1500" b="0" i="0" u="none" strike="noStrike" cap="none">
                <a:solidFill>
                  <a:srgbClr val="000000"/>
                </a:solidFill>
                <a:latin typeface="Consolas"/>
                <a:ea typeface="Consolas"/>
                <a:cs typeface="Consolas"/>
                <a:sym typeface="Consolas"/>
              </a:rPr>
              <a:t>String </a:t>
            </a:r>
            <a:r>
              <a:rPr lang="en-US" sz="1500" b="0" i="0" u="none" strike="noStrike" cap="none">
                <a:solidFill>
                  <a:srgbClr val="871094"/>
                </a:solidFill>
                <a:latin typeface="Consolas"/>
                <a:ea typeface="Consolas"/>
                <a:cs typeface="Consolas"/>
                <a:sym typeface="Consolas"/>
              </a:rPr>
              <a:t>address</a:t>
            </a:r>
            <a:r>
              <a:rPr lang="en-US" sz="1500" b="0" i="0" u="none" strike="noStrike" cap="none">
                <a:solidFill>
                  <a:srgbClr val="080808"/>
                </a:solidFill>
                <a:latin typeface="Consolas"/>
                <a:ea typeface="Consolas"/>
                <a:cs typeface="Consolas"/>
                <a:sym typeface="Consolas"/>
              </a:rPr>
              <a:t>;</a:t>
            </a:r>
            <a:br>
              <a:rPr lang="en-US" sz="1500" b="0" i="0" u="none" strike="noStrike" cap="none">
                <a:solidFill>
                  <a:srgbClr val="080808"/>
                </a:solidFill>
                <a:latin typeface="Consolas"/>
                <a:ea typeface="Consolas"/>
                <a:cs typeface="Consolas"/>
                <a:sym typeface="Consolas"/>
              </a:rPr>
            </a:br>
            <a:r>
              <a:rPr lang="en-US" sz="1500" b="0" i="0" u="none" strike="noStrike" cap="none">
                <a:solidFill>
                  <a:srgbClr val="080808"/>
                </a:solidFill>
                <a:latin typeface="Consolas"/>
                <a:ea typeface="Consolas"/>
                <a:cs typeface="Consolas"/>
                <a:sym typeface="Consolas"/>
              </a:rPr>
              <a:t>    </a:t>
            </a:r>
            <a:r>
              <a:rPr lang="en-US" sz="1500" b="0" i="0" u="none" strike="noStrike" cap="none">
                <a:solidFill>
                  <a:srgbClr val="0033B3"/>
                </a:solidFill>
                <a:latin typeface="Consolas"/>
                <a:ea typeface="Consolas"/>
                <a:cs typeface="Consolas"/>
                <a:sym typeface="Consolas"/>
              </a:rPr>
              <a:t>private </a:t>
            </a:r>
            <a:r>
              <a:rPr lang="en-US" sz="1500" b="0" i="0" u="none" strike="noStrike" cap="none">
                <a:solidFill>
                  <a:srgbClr val="000000"/>
                </a:solidFill>
                <a:latin typeface="Consolas"/>
                <a:ea typeface="Consolas"/>
                <a:cs typeface="Consolas"/>
                <a:sym typeface="Consolas"/>
              </a:rPr>
              <a:t>String </a:t>
            </a:r>
            <a:r>
              <a:rPr lang="en-US" sz="1500" b="0" i="0" u="none" strike="noStrike" cap="none">
                <a:solidFill>
                  <a:srgbClr val="871094"/>
                </a:solidFill>
                <a:latin typeface="Consolas"/>
                <a:ea typeface="Consolas"/>
                <a:cs typeface="Consolas"/>
                <a:sym typeface="Consolas"/>
              </a:rPr>
              <a:t>email</a:t>
            </a:r>
            <a:r>
              <a:rPr lang="en-US" sz="1500" b="0" i="0" u="none" strike="noStrike" cap="none">
                <a:solidFill>
                  <a:srgbClr val="080808"/>
                </a:solidFill>
                <a:latin typeface="Consolas"/>
                <a:ea typeface="Consolas"/>
                <a:cs typeface="Consolas"/>
                <a:sym typeface="Consolas"/>
              </a:rPr>
              <a:t>;</a:t>
            </a:r>
            <a:br>
              <a:rPr lang="en-US" sz="1500" b="0" i="0" u="none" strike="noStrike" cap="none">
                <a:solidFill>
                  <a:srgbClr val="080808"/>
                </a:solidFill>
                <a:latin typeface="Consolas"/>
                <a:ea typeface="Consolas"/>
                <a:cs typeface="Consolas"/>
                <a:sym typeface="Consolas"/>
              </a:rPr>
            </a:br>
            <a:r>
              <a:rPr lang="en-US" sz="1500" b="0" i="0" u="none" strike="noStrike" cap="none">
                <a:solidFill>
                  <a:srgbClr val="080808"/>
                </a:solidFill>
                <a:latin typeface="Consolas"/>
                <a:ea typeface="Consolas"/>
                <a:cs typeface="Consolas"/>
                <a:sym typeface="Consolas"/>
              </a:rPr>
              <a:t>    </a:t>
            </a:r>
            <a:r>
              <a:rPr lang="en-US" sz="1500" b="0" i="0" u="none" strike="noStrike" cap="none">
                <a:solidFill>
                  <a:srgbClr val="0033B3"/>
                </a:solidFill>
                <a:latin typeface="Consolas"/>
                <a:ea typeface="Consolas"/>
                <a:cs typeface="Consolas"/>
                <a:sym typeface="Consolas"/>
              </a:rPr>
              <a:t>private </a:t>
            </a:r>
            <a:r>
              <a:rPr lang="en-US" sz="1500" b="0" i="0" u="none" strike="noStrike" cap="none">
                <a:solidFill>
                  <a:srgbClr val="000000"/>
                </a:solidFill>
                <a:latin typeface="Consolas"/>
                <a:ea typeface="Consolas"/>
                <a:cs typeface="Consolas"/>
                <a:sym typeface="Consolas"/>
              </a:rPr>
              <a:t>Date </a:t>
            </a:r>
            <a:r>
              <a:rPr lang="en-US" sz="1500" b="0" i="0" u="none" strike="noStrike" cap="none">
                <a:solidFill>
                  <a:srgbClr val="871094"/>
                </a:solidFill>
                <a:latin typeface="Consolas"/>
                <a:ea typeface="Consolas"/>
                <a:cs typeface="Consolas"/>
                <a:sym typeface="Consolas"/>
              </a:rPr>
              <a:t>dateOfBirth</a:t>
            </a:r>
            <a:r>
              <a:rPr lang="en-US" sz="1500" b="0" i="0" u="none" strike="noStrike" cap="none">
                <a:solidFill>
                  <a:srgbClr val="080808"/>
                </a:solidFill>
                <a:latin typeface="Consolas"/>
                <a:ea typeface="Consolas"/>
                <a:cs typeface="Consolas"/>
                <a:sym typeface="Consolas"/>
              </a:rPr>
              <a:t>;</a:t>
            </a:r>
            <a:br>
              <a:rPr lang="en-US" sz="1500" b="0" i="0" u="none" strike="noStrike" cap="none">
                <a:solidFill>
                  <a:srgbClr val="080808"/>
                </a:solidFill>
                <a:latin typeface="Consolas"/>
                <a:ea typeface="Consolas"/>
                <a:cs typeface="Consolas"/>
                <a:sym typeface="Consolas"/>
              </a:rPr>
            </a:br>
            <a:br>
              <a:rPr lang="en-US" sz="1500" b="0" i="0" u="none" strike="noStrike" cap="none">
                <a:solidFill>
                  <a:srgbClr val="080808"/>
                </a:solidFill>
                <a:latin typeface="Consolas"/>
                <a:ea typeface="Consolas"/>
                <a:cs typeface="Consolas"/>
                <a:sym typeface="Consolas"/>
              </a:rPr>
            </a:br>
            <a:r>
              <a:rPr lang="en-US" sz="1500" b="0" i="0" u="none" strike="noStrike" cap="none">
                <a:solidFill>
                  <a:srgbClr val="080808"/>
                </a:solidFill>
                <a:latin typeface="Consolas"/>
                <a:ea typeface="Consolas"/>
                <a:cs typeface="Consolas"/>
                <a:sym typeface="Consolas"/>
              </a:rPr>
              <a:t>    </a:t>
            </a:r>
            <a:r>
              <a:rPr lang="en-US" sz="1500" b="0" i="0" u="none" strike="noStrike" cap="none">
                <a:solidFill>
                  <a:srgbClr val="0033B3"/>
                </a:solidFill>
                <a:latin typeface="Consolas"/>
                <a:ea typeface="Consolas"/>
                <a:cs typeface="Consolas"/>
                <a:sym typeface="Consolas"/>
              </a:rPr>
              <a:t>public </a:t>
            </a:r>
            <a:r>
              <a:rPr lang="en-US" sz="1500" b="0" i="0" u="none" strike="noStrike" cap="none">
                <a:solidFill>
                  <a:srgbClr val="000000"/>
                </a:solidFill>
                <a:latin typeface="Consolas"/>
                <a:ea typeface="Consolas"/>
                <a:cs typeface="Consolas"/>
                <a:sym typeface="Consolas"/>
              </a:rPr>
              <a:t>String </a:t>
            </a:r>
            <a:r>
              <a:rPr lang="en-US" sz="1500" b="0" i="0" u="none" strike="noStrike" cap="none">
                <a:solidFill>
                  <a:srgbClr val="00627A"/>
                </a:solidFill>
                <a:latin typeface="Consolas"/>
                <a:ea typeface="Consolas"/>
                <a:cs typeface="Consolas"/>
                <a:sym typeface="Consolas"/>
              </a:rPr>
              <a:t>getName</a:t>
            </a:r>
            <a:r>
              <a:rPr lang="en-US" sz="1500" b="0" i="0" u="none" strike="noStrike" cap="none">
                <a:solidFill>
                  <a:srgbClr val="080808"/>
                </a:solidFill>
                <a:latin typeface="Consolas"/>
                <a:ea typeface="Consolas"/>
                <a:cs typeface="Consolas"/>
                <a:sym typeface="Consolas"/>
              </a:rPr>
              <a:t>() {</a:t>
            </a:r>
            <a:br>
              <a:rPr lang="en-US" sz="1500" b="0" i="0" u="none" strike="noStrike" cap="none">
                <a:solidFill>
                  <a:srgbClr val="080808"/>
                </a:solidFill>
                <a:latin typeface="Consolas"/>
                <a:ea typeface="Consolas"/>
                <a:cs typeface="Consolas"/>
                <a:sym typeface="Consolas"/>
              </a:rPr>
            </a:br>
            <a:r>
              <a:rPr lang="en-US" sz="1500" b="0" i="0" u="none" strike="noStrike" cap="none">
                <a:solidFill>
                  <a:srgbClr val="080808"/>
                </a:solidFill>
                <a:latin typeface="Consolas"/>
                <a:ea typeface="Consolas"/>
                <a:cs typeface="Consolas"/>
                <a:sym typeface="Consolas"/>
              </a:rPr>
              <a:t>        </a:t>
            </a:r>
            <a:r>
              <a:rPr lang="en-US" sz="1500" b="0" i="0" u="none" strike="noStrike" cap="none">
                <a:solidFill>
                  <a:srgbClr val="0033B3"/>
                </a:solidFill>
                <a:latin typeface="Consolas"/>
                <a:ea typeface="Consolas"/>
                <a:cs typeface="Consolas"/>
                <a:sym typeface="Consolas"/>
              </a:rPr>
              <a:t>return </a:t>
            </a:r>
            <a:r>
              <a:rPr lang="en-US" sz="1500" b="0" i="0" u="none" strike="noStrike" cap="none">
                <a:solidFill>
                  <a:srgbClr val="871094"/>
                </a:solidFill>
                <a:latin typeface="Consolas"/>
                <a:ea typeface="Consolas"/>
                <a:cs typeface="Consolas"/>
                <a:sym typeface="Consolas"/>
              </a:rPr>
              <a:t>name</a:t>
            </a:r>
            <a:r>
              <a:rPr lang="en-US" sz="1500" b="0" i="0" u="none" strike="noStrike" cap="none">
                <a:solidFill>
                  <a:srgbClr val="080808"/>
                </a:solidFill>
                <a:latin typeface="Consolas"/>
                <a:ea typeface="Consolas"/>
                <a:cs typeface="Consolas"/>
                <a:sym typeface="Consolas"/>
              </a:rPr>
              <a:t>;</a:t>
            </a:r>
            <a:br>
              <a:rPr lang="en-US" sz="1500" b="0" i="0" u="none" strike="noStrike" cap="none">
                <a:solidFill>
                  <a:srgbClr val="080808"/>
                </a:solidFill>
                <a:latin typeface="Consolas"/>
                <a:ea typeface="Consolas"/>
                <a:cs typeface="Consolas"/>
                <a:sym typeface="Consolas"/>
              </a:rPr>
            </a:br>
            <a:r>
              <a:rPr lang="en-US" sz="1500" b="0" i="0" u="none" strike="noStrike" cap="none">
                <a:solidFill>
                  <a:srgbClr val="080808"/>
                </a:solidFill>
                <a:latin typeface="Consolas"/>
                <a:ea typeface="Consolas"/>
                <a:cs typeface="Consolas"/>
                <a:sym typeface="Consolas"/>
              </a:rPr>
              <a:t>    }</a:t>
            </a:r>
            <a:br>
              <a:rPr lang="en-US" sz="1500" b="0" i="0" u="none" strike="noStrike" cap="none">
                <a:solidFill>
                  <a:srgbClr val="080808"/>
                </a:solidFill>
                <a:latin typeface="Consolas"/>
                <a:ea typeface="Consolas"/>
                <a:cs typeface="Consolas"/>
                <a:sym typeface="Consolas"/>
              </a:rPr>
            </a:br>
            <a:br>
              <a:rPr lang="en-US" sz="1500" b="0" i="0" u="none" strike="noStrike" cap="none">
                <a:solidFill>
                  <a:srgbClr val="080808"/>
                </a:solidFill>
                <a:latin typeface="Consolas"/>
                <a:ea typeface="Consolas"/>
                <a:cs typeface="Consolas"/>
                <a:sym typeface="Consolas"/>
              </a:rPr>
            </a:br>
            <a:r>
              <a:rPr lang="en-US" sz="1500" b="0" i="0" u="none" strike="noStrike" cap="none">
                <a:solidFill>
                  <a:srgbClr val="080808"/>
                </a:solidFill>
                <a:latin typeface="Consolas"/>
                <a:ea typeface="Consolas"/>
                <a:cs typeface="Consolas"/>
                <a:sym typeface="Consolas"/>
              </a:rPr>
              <a:t>    </a:t>
            </a:r>
            <a:r>
              <a:rPr lang="en-US" sz="1500" b="0" i="0" u="none" strike="noStrike" cap="none">
                <a:solidFill>
                  <a:srgbClr val="0033B3"/>
                </a:solidFill>
                <a:latin typeface="Consolas"/>
                <a:ea typeface="Consolas"/>
                <a:cs typeface="Consolas"/>
                <a:sym typeface="Consolas"/>
              </a:rPr>
              <a:t>public void </a:t>
            </a:r>
            <a:r>
              <a:rPr lang="en-US" sz="1500" b="0" i="0" u="none" strike="noStrike" cap="none">
                <a:solidFill>
                  <a:srgbClr val="00627A"/>
                </a:solidFill>
                <a:latin typeface="Consolas"/>
                <a:ea typeface="Consolas"/>
                <a:cs typeface="Consolas"/>
                <a:sym typeface="Consolas"/>
              </a:rPr>
              <a:t>setName</a:t>
            </a:r>
            <a:r>
              <a:rPr lang="en-US" sz="1500" b="0" i="0" u="none" strike="noStrike" cap="none">
                <a:solidFill>
                  <a:srgbClr val="080808"/>
                </a:solidFill>
                <a:latin typeface="Consolas"/>
                <a:ea typeface="Consolas"/>
                <a:cs typeface="Consolas"/>
                <a:sym typeface="Consolas"/>
              </a:rPr>
              <a:t>(</a:t>
            </a:r>
            <a:r>
              <a:rPr lang="en-US" sz="1500" b="0" i="0" u="none" strike="noStrike" cap="none">
                <a:solidFill>
                  <a:srgbClr val="000000"/>
                </a:solidFill>
                <a:latin typeface="Consolas"/>
                <a:ea typeface="Consolas"/>
                <a:cs typeface="Consolas"/>
                <a:sym typeface="Consolas"/>
              </a:rPr>
              <a:t>String </a:t>
            </a:r>
            <a:r>
              <a:rPr lang="en-US" sz="1500" b="0" i="0" u="none" strike="noStrike" cap="none">
                <a:solidFill>
                  <a:srgbClr val="080808"/>
                </a:solidFill>
                <a:latin typeface="Consolas"/>
                <a:ea typeface="Consolas"/>
                <a:cs typeface="Consolas"/>
                <a:sym typeface="Consolas"/>
              </a:rPr>
              <a:t>name) {</a:t>
            </a:r>
            <a:br>
              <a:rPr lang="en-US" sz="1500" b="0" i="0" u="none" strike="noStrike" cap="none">
                <a:solidFill>
                  <a:srgbClr val="080808"/>
                </a:solidFill>
                <a:latin typeface="Consolas"/>
                <a:ea typeface="Consolas"/>
                <a:cs typeface="Consolas"/>
                <a:sym typeface="Consolas"/>
              </a:rPr>
            </a:br>
            <a:r>
              <a:rPr lang="en-US" sz="1500" b="0" i="0" u="none" strike="noStrike" cap="none">
                <a:solidFill>
                  <a:srgbClr val="080808"/>
                </a:solidFill>
                <a:latin typeface="Consolas"/>
                <a:ea typeface="Consolas"/>
                <a:cs typeface="Consolas"/>
                <a:sym typeface="Consolas"/>
              </a:rPr>
              <a:t>        </a:t>
            </a:r>
            <a:r>
              <a:rPr lang="en-US" sz="1500" b="0" i="0" u="none" strike="noStrike" cap="none">
                <a:solidFill>
                  <a:srgbClr val="0033B3"/>
                </a:solidFill>
                <a:latin typeface="Consolas"/>
                <a:ea typeface="Consolas"/>
                <a:cs typeface="Consolas"/>
                <a:sym typeface="Consolas"/>
              </a:rPr>
              <a:t>this</a:t>
            </a:r>
            <a:r>
              <a:rPr lang="en-US" sz="1500" b="0" i="0" u="none" strike="noStrike" cap="none">
                <a:solidFill>
                  <a:srgbClr val="080808"/>
                </a:solidFill>
                <a:latin typeface="Consolas"/>
                <a:ea typeface="Consolas"/>
                <a:cs typeface="Consolas"/>
                <a:sym typeface="Consolas"/>
              </a:rPr>
              <a:t>.</a:t>
            </a:r>
            <a:r>
              <a:rPr lang="en-US" sz="1500" b="0" i="0" u="none" strike="noStrike" cap="none">
                <a:solidFill>
                  <a:srgbClr val="871094"/>
                </a:solidFill>
                <a:latin typeface="Consolas"/>
                <a:ea typeface="Consolas"/>
                <a:cs typeface="Consolas"/>
                <a:sym typeface="Consolas"/>
              </a:rPr>
              <a:t>name </a:t>
            </a:r>
            <a:r>
              <a:rPr lang="en-US" sz="1500" b="0" i="0" u="none" strike="noStrike" cap="none">
                <a:solidFill>
                  <a:srgbClr val="080808"/>
                </a:solidFill>
                <a:latin typeface="Consolas"/>
                <a:ea typeface="Consolas"/>
                <a:cs typeface="Consolas"/>
                <a:sym typeface="Consolas"/>
              </a:rPr>
              <a:t>= name;</a:t>
            </a:r>
            <a:br>
              <a:rPr lang="en-US" sz="1500" b="0" i="0" u="none" strike="noStrike" cap="none">
                <a:solidFill>
                  <a:srgbClr val="080808"/>
                </a:solidFill>
                <a:latin typeface="Consolas"/>
                <a:ea typeface="Consolas"/>
                <a:cs typeface="Consolas"/>
                <a:sym typeface="Consolas"/>
              </a:rPr>
            </a:br>
            <a:r>
              <a:rPr lang="en-US" sz="1500" b="0" i="0" u="none" strike="noStrike" cap="none">
                <a:solidFill>
                  <a:srgbClr val="080808"/>
                </a:solidFill>
                <a:latin typeface="Consolas"/>
                <a:ea typeface="Consolas"/>
                <a:cs typeface="Consolas"/>
                <a:sym typeface="Consolas"/>
              </a:rPr>
              <a:t>    }</a:t>
            </a:r>
            <a:br>
              <a:rPr lang="en-US" sz="1500" b="0" i="0" u="none" strike="noStrike" cap="none">
                <a:solidFill>
                  <a:srgbClr val="080808"/>
                </a:solidFill>
                <a:latin typeface="Consolas"/>
                <a:ea typeface="Consolas"/>
                <a:cs typeface="Consolas"/>
                <a:sym typeface="Consolas"/>
              </a:rPr>
            </a:br>
            <a:br>
              <a:rPr lang="en-US" sz="1500" b="0" i="0" u="none" strike="noStrike" cap="none">
                <a:solidFill>
                  <a:srgbClr val="080808"/>
                </a:solidFill>
                <a:latin typeface="Consolas"/>
                <a:ea typeface="Consolas"/>
                <a:cs typeface="Consolas"/>
                <a:sym typeface="Consolas"/>
              </a:rPr>
            </a:br>
            <a:r>
              <a:rPr lang="en-US" sz="1500" b="0" i="0" u="none" strike="noStrike" cap="none">
                <a:solidFill>
                  <a:srgbClr val="080808"/>
                </a:solidFill>
                <a:latin typeface="Consolas"/>
                <a:ea typeface="Consolas"/>
                <a:cs typeface="Consolas"/>
                <a:sym typeface="Consolas"/>
              </a:rPr>
              <a:t>    </a:t>
            </a:r>
            <a:r>
              <a:rPr lang="en-US" sz="1500" b="0" i="0" u="none" strike="noStrike" cap="none">
                <a:solidFill>
                  <a:srgbClr val="0033B3"/>
                </a:solidFill>
                <a:latin typeface="Consolas"/>
                <a:ea typeface="Consolas"/>
                <a:cs typeface="Consolas"/>
                <a:sym typeface="Consolas"/>
              </a:rPr>
              <a:t>public </a:t>
            </a:r>
            <a:r>
              <a:rPr lang="en-US" sz="1500" b="0" i="0" u="none" strike="noStrike" cap="none">
                <a:solidFill>
                  <a:srgbClr val="000000"/>
                </a:solidFill>
                <a:latin typeface="Consolas"/>
                <a:ea typeface="Consolas"/>
                <a:cs typeface="Consolas"/>
                <a:sym typeface="Consolas"/>
              </a:rPr>
              <a:t>String </a:t>
            </a:r>
            <a:r>
              <a:rPr lang="en-US" sz="1500" b="0" i="0" u="none" strike="noStrike" cap="none">
                <a:solidFill>
                  <a:srgbClr val="00627A"/>
                </a:solidFill>
                <a:latin typeface="Consolas"/>
                <a:ea typeface="Consolas"/>
                <a:cs typeface="Consolas"/>
                <a:sym typeface="Consolas"/>
              </a:rPr>
              <a:t>getAddress</a:t>
            </a:r>
            <a:r>
              <a:rPr lang="en-US" sz="1500" b="0" i="0" u="none" strike="noStrike" cap="none">
                <a:solidFill>
                  <a:srgbClr val="080808"/>
                </a:solidFill>
                <a:latin typeface="Consolas"/>
                <a:ea typeface="Consolas"/>
                <a:cs typeface="Consolas"/>
                <a:sym typeface="Consolas"/>
              </a:rPr>
              <a:t>() {</a:t>
            </a:r>
            <a:br>
              <a:rPr lang="en-US" sz="1500" b="0" i="0" u="none" strike="noStrike" cap="none">
                <a:solidFill>
                  <a:srgbClr val="080808"/>
                </a:solidFill>
                <a:latin typeface="Consolas"/>
                <a:ea typeface="Consolas"/>
                <a:cs typeface="Consolas"/>
                <a:sym typeface="Consolas"/>
              </a:rPr>
            </a:br>
            <a:r>
              <a:rPr lang="en-US" sz="1500" b="0" i="0" u="none" strike="noStrike" cap="none">
                <a:solidFill>
                  <a:srgbClr val="080808"/>
                </a:solidFill>
                <a:latin typeface="Consolas"/>
                <a:ea typeface="Consolas"/>
                <a:cs typeface="Consolas"/>
                <a:sym typeface="Consolas"/>
              </a:rPr>
              <a:t>        </a:t>
            </a:r>
            <a:r>
              <a:rPr lang="en-US" sz="1500" b="0" i="0" u="none" strike="noStrike" cap="none">
                <a:solidFill>
                  <a:srgbClr val="0033B3"/>
                </a:solidFill>
                <a:latin typeface="Consolas"/>
                <a:ea typeface="Consolas"/>
                <a:cs typeface="Consolas"/>
                <a:sym typeface="Consolas"/>
              </a:rPr>
              <a:t>return </a:t>
            </a:r>
            <a:r>
              <a:rPr lang="en-US" sz="1500" b="0" i="0" u="none" strike="noStrike" cap="none">
                <a:solidFill>
                  <a:srgbClr val="871094"/>
                </a:solidFill>
                <a:latin typeface="Consolas"/>
                <a:ea typeface="Consolas"/>
                <a:cs typeface="Consolas"/>
                <a:sym typeface="Consolas"/>
              </a:rPr>
              <a:t>address</a:t>
            </a:r>
            <a:r>
              <a:rPr lang="en-US" sz="1500" b="0" i="0" u="none" strike="noStrike" cap="none">
                <a:solidFill>
                  <a:srgbClr val="080808"/>
                </a:solidFill>
                <a:latin typeface="Consolas"/>
                <a:ea typeface="Consolas"/>
                <a:cs typeface="Consolas"/>
                <a:sym typeface="Consolas"/>
              </a:rPr>
              <a:t>;</a:t>
            </a:r>
            <a:br>
              <a:rPr lang="en-US" sz="1500" b="0" i="0" u="none" strike="noStrike" cap="none">
                <a:solidFill>
                  <a:srgbClr val="080808"/>
                </a:solidFill>
                <a:latin typeface="Consolas"/>
                <a:ea typeface="Consolas"/>
                <a:cs typeface="Consolas"/>
                <a:sym typeface="Consolas"/>
              </a:rPr>
            </a:br>
            <a:r>
              <a:rPr lang="en-US" sz="1500" b="0" i="0" u="none" strike="noStrike" cap="none">
                <a:solidFill>
                  <a:srgbClr val="080808"/>
                </a:solidFill>
                <a:latin typeface="Consolas"/>
                <a:ea typeface="Consolas"/>
                <a:cs typeface="Consolas"/>
                <a:sym typeface="Consolas"/>
              </a:rPr>
              <a:t>    }</a:t>
            </a:r>
            <a:br>
              <a:rPr lang="en-US" sz="1500" b="0" i="0" u="none" strike="noStrike" cap="none">
                <a:solidFill>
                  <a:srgbClr val="080808"/>
                </a:solidFill>
                <a:latin typeface="Consolas"/>
                <a:ea typeface="Consolas"/>
                <a:cs typeface="Consolas"/>
                <a:sym typeface="Consolas"/>
              </a:rPr>
            </a:br>
            <a:r>
              <a:rPr lang="en-US" sz="1500" b="0" i="0" u="none" strike="noStrike" cap="none">
                <a:solidFill>
                  <a:srgbClr val="080808"/>
                </a:solidFill>
                <a:latin typeface="Consolas"/>
                <a:ea typeface="Consolas"/>
                <a:cs typeface="Consolas"/>
                <a:sym typeface="Consolas"/>
              </a:rPr>
              <a:t>	// … Tiếp hình bên</a:t>
            </a:r>
            <a:br>
              <a:rPr lang="en-US" sz="1500" b="0" i="0" u="none" strike="noStrike" cap="none">
                <a:solidFill>
                  <a:srgbClr val="080808"/>
                </a:solidFill>
                <a:latin typeface="Consolas"/>
                <a:ea typeface="Consolas"/>
                <a:cs typeface="Consolas"/>
                <a:sym typeface="Consolas"/>
              </a:rPr>
            </a:br>
            <a:r>
              <a:rPr lang="en-US" sz="1500" b="0" i="0" u="none" strike="noStrike" cap="none">
                <a:solidFill>
                  <a:srgbClr val="080808"/>
                </a:solidFill>
                <a:latin typeface="Consolas"/>
                <a:ea typeface="Consolas"/>
                <a:cs typeface="Consolas"/>
                <a:sym typeface="Consolas"/>
              </a:rPr>
              <a:t>    </a:t>
            </a:r>
            <a:endParaRPr sz="1500" b="0" i="0" u="none" strike="noStrike" cap="none">
              <a:solidFill>
                <a:schemeClr val="dk1"/>
              </a:solidFill>
              <a:latin typeface="Consolas"/>
              <a:ea typeface="Consolas"/>
              <a:cs typeface="Consolas"/>
              <a:sym typeface="Consolas"/>
            </a:endParaRPr>
          </a:p>
        </p:txBody>
      </p:sp>
      <p:sp>
        <p:nvSpPr>
          <p:cNvPr id="389" name="Google Shape;389;p18"/>
          <p:cNvSpPr/>
          <p:nvPr/>
        </p:nvSpPr>
        <p:spPr>
          <a:xfrm>
            <a:off x="4945272" y="1828800"/>
            <a:ext cx="6096000" cy="47089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rgbClr val="0033B3"/>
                </a:solidFill>
                <a:latin typeface="Consolas"/>
                <a:ea typeface="Consolas"/>
                <a:cs typeface="Consolas"/>
                <a:sym typeface="Consolas"/>
              </a:rPr>
              <a:t>public void </a:t>
            </a:r>
            <a:r>
              <a:rPr lang="en-US" sz="1500">
                <a:solidFill>
                  <a:srgbClr val="00627A"/>
                </a:solidFill>
                <a:latin typeface="Consolas"/>
                <a:ea typeface="Consolas"/>
                <a:cs typeface="Consolas"/>
                <a:sym typeface="Consolas"/>
              </a:rPr>
              <a:t>setAddress</a:t>
            </a:r>
            <a:r>
              <a:rPr lang="en-US" sz="1500">
                <a:solidFill>
                  <a:srgbClr val="080808"/>
                </a:solidFill>
                <a:latin typeface="Consolas"/>
                <a:ea typeface="Consolas"/>
                <a:cs typeface="Consolas"/>
                <a:sym typeface="Consolas"/>
              </a:rPr>
              <a:t>(</a:t>
            </a:r>
            <a:r>
              <a:rPr lang="en-US" sz="1500">
                <a:solidFill>
                  <a:srgbClr val="000000"/>
                </a:solidFill>
                <a:latin typeface="Consolas"/>
                <a:ea typeface="Consolas"/>
                <a:cs typeface="Consolas"/>
                <a:sym typeface="Consolas"/>
              </a:rPr>
              <a:t>String </a:t>
            </a:r>
            <a:r>
              <a:rPr lang="en-US" sz="1500">
                <a:solidFill>
                  <a:srgbClr val="080808"/>
                </a:solidFill>
                <a:latin typeface="Consolas"/>
                <a:ea typeface="Consolas"/>
                <a:cs typeface="Consolas"/>
                <a:sym typeface="Consolas"/>
              </a:rPr>
              <a:t>address) {</a:t>
            </a:r>
            <a:br>
              <a:rPr lang="en-US" sz="1500">
                <a:solidFill>
                  <a:srgbClr val="080808"/>
                </a:solidFill>
                <a:latin typeface="Consolas"/>
                <a:ea typeface="Consolas"/>
                <a:cs typeface="Consolas"/>
                <a:sym typeface="Consolas"/>
              </a:rPr>
            </a:br>
            <a:r>
              <a:rPr lang="en-US" sz="1500">
                <a:solidFill>
                  <a:srgbClr val="080808"/>
                </a:solidFill>
                <a:latin typeface="Consolas"/>
                <a:ea typeface="Consolas"/>
                <a:cs typeface="Consolas"/>
                <a:sym typeface="Consolas"/>
              </a:rPr>
              <a:t>        </a:t>
            </a:r>
            <a:r>
              <a:rPr lang="en-US" sz="1500">
                <a:solidFill>
                  <a:srgbClr val="0033B3"/>
                </a:solidFill>
                <a:latin typeface="Consolas"/>
                <a:ea typeface="Consolas"/>
                <a:cs typeface="Consolas"/>
                <a:sym typeface="Consolas"/>
              </a:rPr>
              <a:t>this</a:t>
            </a:r>
            <a:r>
              <a:rPr lang="en-US" sz="1500">
                <a:solidFill>
                  <a:srgbClr val="080808"/>
                </a:solidFill>
                <a:latin typeface="Consolas"/>
                <a:ea typeface="Consolas"/>
                <a:cs typeface="Consolas"/>
                <a:sym typeface="Consolas"/>
              </a:rPr>
              <a:t>.</a:t>
            </a:r>
            <a:r>
              <a:rPr lang="en-US" sz="1500">
                <a:solidFill>
                  <a:srgbClr val="871094"/>
                </a:solidFill>
                <a:latin typeface="Consolas"/>
                <a:ea typeface="Consolas"/>
                <a:cs typeface="Consolas"/>
                <a:sym typeface="Consolas"/>
              </a:rPr>
              <a:t>address </a:t>
            </a:r>
            <a:r>
              <a:rPr lang="en-US" sz="1500">
                <a:solidFill>
                  <a:srgbClr val="080808"/>
                </a:solidFill>
                <a:latin typeface="Consolas"/>
                <a:ea typeface="Consolas"/>
                <a:cs typeface="Consolas"/>
                <a:sym typeface="Consolas"/>
              </a:rPr>
              <a:t>= address;</a:t>
            </a:r>
            <a:br>
              <a:rPr lang="en-US" sz="1500">
                <a:solidFill>
                  <a:srgbClr val="080808"/>
                </a:solidFill>
                <a:latin typeface="Consolas"/>
                <a:ea typeface="Consolas"/>
                <a:cs typeface="Consolas"/>
                <a:sym typeface="Consolas"/>
              </a:rPr>
            </a:br>
            <a:r>
              <a:rPr lang="en-US" sz="1500">
                <a:solidFill>
                  <a:srgbClr val="080808"/>
                </a:solidFill>
                <a:latin typeface="Consolas"/>
                <a:ea typeface="Consolas"/>
                <a:cs typeface="Consolas"/>
                <a:sym typeface="Consolas"/>
              </a:rPr>
              <a:t>    }</a:t>
            </a:r>
            <a:br>
              <a:rPr lang="en-US" sz="1500">
                <a:solidFill>
                  <a:srgbClr val="080808"/>
                </a:solidFill>
                <a:latin typeface="Consolas"/>
                <a:ea typeface="Consolas"/>
                <a:cs typeface="Consolas"/>
                <a:sym typeface="Consolas"/>
              </a:rPr>
            </a:br>
            <a:br>
              <a:rPr lang="en-US" sz="1500">
                <a:solidFill>
                  <a:srgbClr val="080808"/>
                </a:solidFill>
                <a:latin typeface="Consolas"/>
                <a:ea typeface="Consolas"/>
                <a:cs typeface="Consolas"/>
                <a:sym typeface="Consolas"/>
              </a:rPr>
            </a:br>
            <a:r>
              <a:rPr lang="en-US" sz="1500">
                <a:solidFill>
                  <a:srgbClr val="080808"/>
                </a:solidFill>
                <a:latin typeface="Consolas"/>
                <a:ea typeface="Consolas"/>
                <a:cs typeface="Consolas"/>
                <a:sym typeface="Consolas"/>
              </a:rPr>
              <a:t>    </a:t>
            </a:r>
            <a:r>
              <a:rPr lang="en-US" sz="1500">
                <a:solidFill>
                  <a:srgbClr val="0033B3"/>
                </a:solidFill>
                <a:latin typeface="Consolas"/>
                <a:ea typeface="Consolas"/>
                <a:cs typeface="Consolas"/>
                <a:sym typeface="Consolas"/>
              </a:rPr>
              <a:t>public </a:t>
            </a:r>
            <a:r>
              <a:rPr lang="en-US" sz="1500">
                <a:solidFill>
                  <a:srgbClr val="000000"/>
                </a:solidFill>
                <a:latin typeface="Consolas"/>
                <a:ea typeface="Consolas"/>
                <a:cs typeface="Consolas"/>
                <a:sym typeface="Consolas"/>
              </a:rPr>
              <a:t>String </a:t>
            </a:r>
            <a:r>
              <a:rPr lang="en-US" sz="1500">
                <a:solidFill>
                  <a:srgbClr val="00627A"/>
                </a:solidFill>
                <a:latin typeface="Consolas"/>
                <a:ea typeface="Consolas"/>
                <a:cs typeface="Consolas"/>
                <a:sym typeface="Consolas"/>
              </a:rPr>
              <a:t>getEmail</a:t>
            </a:r>
            <a:r>
              <a:rPr lang="en-US" sz="1500">
                <a:solidFill>
                  <a:srgbClr val="080808"/>
                </a:solidFill>
                <a:latin typeface="Consolas"/>
                <a:ea typeface="Consolas"/>
                <a:cs typeface="Consolas"/>
                <a:sym typeface="Consolas"/>
              </a:rPr>
              <a:t>() {</a:t>
            </a:r>
            <a:br>
              <a:rPr lang="en-US" sz="1500">
                <a:solidFill>
                  <a:srgbClr val="080808"/>
                </a:solidFill>
                <a:latin typeface="Consolas"/>
                <a:ea typeface="Consolas"/>
                <a:cs typeface="Consolas"/>
                <a:sym typeface="Consolas"/>
              </a:rPr>
            </a:br>
            <a:r>
              <a:rPr lang="en-US" sz="1500">
                <a:solidFill>
                  <a:srgbClr val="080808"/>
                </a:solidFill>
                <a:latin typeface="Consolas"/>
                <a:ea typeface="Consolas"/>
                <a:cs typeface="Consolas"/>
                <a:sym typeface="Consolas"/>
              </a:rPr>
              <a:t>        </a:t>
            </a:r>
            <a:r>
              <a:rPr lang="en-US" sz="1500">
                <a:solidFill>
                  <a:srgbClr val="0033B3"/>
                </a:solidFill>
                <a:latin typeface="Consolas"/>
                <a:ea typeface="Consolas"/>
                <a:cs typeface="Consolas"/>
                <a:sym typeface="Consolas"/>
              </a:rPr>
              <a:t>return </a:t>
            </a:r>
            <a:r>
              <a:rPr lang="en-US" sz="1500">
                <a:solidFill>
                  <a:srgbClr val="871094"/>
                </a:solidFill>
                <a:latin typeface="Consolas"/>
                <a:ea typeface="Consolas"/>
                <a:cs typeface="Consolas"/>
                <a:sym typeface="Consolas"/>
              </a:rPr>
              <a:t>email</a:t>
            </a:r>
            <a:r>
              <a:rPr lang="en-US" sz="1500">
                <a:solidFill>
                  <a:srgbClr val="080808"/>
                </a:solidFill>
                <a:latin typeface="Consolas"/>
                <a:ea typeface="Consolas"/>
                <a:cs typeface="Consolas"/>
                <a:sym typeface="Consolas"/>
              </a:rPr>
              <a:t>;</a:t>
            </a:r>
            <a:br>
              <a:rPr lang="en-US" sz="1500">
                <a:solidFill>
                  <a:srgbClr val="080808"/>
                </a:solidFill>
                <a:latin typeface="Consolas"/>
                <a:ea typeface="Consolas"/>
                <a:cs typeface="Consolas"/>
                <a:sym typeface="Consolas"/>
              </a:rPr>
            </a:br>
            <a:r>
              <a:rPr lang="en-US" sz="1500">
                <a:solidFill>
                  <a:srgbClr val="080808"/>
                </a:solidFill>
                <a:latin typeface="Consolas"/>
                <a:ea typeface="Consolas"/>
                <a:cs typeface="Consolas"/>
                <a:sym typeface="Consolas"/>
              </a:rPr>
              <a:t>    }</a:t>
            </a:r>
            <a:br>
              <a:rPr lang="en-US" sz="1500">
                <a:solidFill>
                  <a:srgbClr val="080808"/>
                </a:solidFill>
                <a:latin typeface="Consolas"/>
                <a:ea typeface="Consolas"/>
                <a:cs typeface="Consolas"/>
                <a:sym typeface="Consolas"/>
              </a:rPr>
            </a:br>
            <a:br>
              <a:rPr lang="en-US" sz="1500">
                <a:solidFill>
                  <a:srgbClr val="080808"/>
                </a:solidFill>
                <a:latin typeface="Consolas"/>
                <a:ea typeface="Consolas"/>
                <a:cs typeface="Consolas"/>
                <a:sym typeface="Consolas"/>
              </a:rPr>
            </a:br>
            <a:r>
              <a:rPr lang="en-US" sz="1500">
                <a:solidFill>
                  <a:srgbClr val="080808"/>
                </a:solidFill>
                <a:latin typeface="Consolas"/>
                <a:ea typeface="Consolas"/>
                <a:cs typeface="Consolas"/>
                <a:sym typeface="Consolas"/>
              </a:rPr>
              <a:t>    </a:t>
            </a:r>
            <a:r>
              <a:rPr lang="en-US" sz="1500">
                <a:solidFill>
                  <a:srgbClr val="0033B3"/>
                </a:solidFill>
                <a:latin typeface="Consolas"/>
                <a:ea typeface="Consolas"/>
                <a:cs typeface="Consolas"/>
                <a:sym typeface="Consolas"/>
              </a:rPr>
              <a:t>public void </a:t>
            </a:r>
            <a:r>
              <a:rPr lang="en-US" sz="1500">
                <a:solidFill>
                  <a:srgbClr val="00627A"/>
                </a:solidFill>
                <a:latin typeface="Consolas"/>
                <a:ea typeface="Consolas"/>
                <a:cs typeface="Consolas"/>
                <a:sym typeface="Consolas"/>
              </a:rPr>
              <a:t>setEmail</a:t>
            </a:r>
            <a:r>
              <a:rPr lang="en-US" sz="1500">
                <a:solidFill>
                  <a:srgbClr val="080808"/>
                </a:solidFill>
                <a:latin typeface="Consolas"/>
                <a:ea typeface="Consolas"/>
                <a:cs typeface="Consolas"/>
                <a:sym typeface="Consolas"/>
              </a:rPr>
              <a:t>(</a:t>
            </a:r>
            <a:r>
              <a:rPr lang="en-US" sz="1500">
                <a:solidFill>
                  <a:srgbClr val="000000"/>
                </a:solidFill>
                <a:latin typeface="Consolas"/>
                <a:ea typeface="Consolas"/>
                <a:cs typeface="Consolas"/>
                <a:sym typeface="Consolas"/>
              </a:rPr>
              <a:t>String </a:t>
            </a:r>
            <a:r>
              <a:rPr lang="en-US" sz="1500">
                <a:solidFill>
                  <a:srgbClr val="080808"/>
                </a:solidFill>
                <a:latin typeface="Consolas"/>
                <a:ea typeface="Consolas"/>
                <a:cs typeface="Consolas"/>
                <a:sym typeface="Consolas"/>
              </a:rPr>
              <a:t>email) {</a:t>
            </a:r>
            <a:br>
              <a:rPr lang="en-US" sz="1500">
                <a:solidFill>
                  <a:srgbClr val="080808"/>
                </a:solidFill>
                <a:latin typeface="Consolas"/>
                <a:ea typeface="Consolas"/>
                <a:cs typeface="Consolas"/>
                <a:sym typeface="Consolas"/>
              </a:rPr>
            </a:br>
            <a:r>
              <a:rPr lang="en-US" sz="1500">
                <a:solidFill>
                  <a:srgbClr val="080808"/>
                </a:solidFill>
                <a:latin typeface="Consolas"/>
                <a:ea typeface="Consolas"/>
                <a:cs typeface="Consolas"/>
                <a:sym typeface="Consolas"/>
              </a:rPr>
              <a:t>        </a:t>
            </a:r>
            <a:r>
              <a:rPr lang="en-US" sz="1500">
                <a:solidFill>
                  <a:srgbClr val="0033B3"/>
                </a:solidFill>
                <a:latin typeface="Consolas"/>
                <a:ea typeface="Consolas"/>
                <a:cs typeface="Consolas"/>
                <a:sym typeface="Consolas"/>
              </a:rPr>
              <a:t>this</a:t>
            </a:r>
            <a:r>
              <a:rPr lang="en-US" sz="1500">
                <a:solidFill>
                  <a:srgbClr val="080808"/>
                </a:solidFill>
                <a:latin typeface="Consolas"/>
                <a:ea typeface="Consolas"/>
                <a:cs typeface="Consolas"/>
                <a:sym typeface="Consolas"/>
              </a:rPr>
              <a:t>.</a:t>
            </a:r>
            <a:r>
              <a:rPr lang="en-US" sz="1500">
                <a:solidFill>
                  <a:srgbClr val="871094"/>
                </a:solidFill>
                <a:latin typeface="Consolas"/>
                <a:ea typeface="Consolas"/>
                <a:cs typeface="Consolas"/>
                <a:sym typeface="Consolas"/>
              </a:rPr>
              <a:t>email </a:t>
            </a:r>
            <a:r>
              <a:rPr lang="en-US" sz="1500">
                <a:solidFill>
                  <a:srgbClr val="080808"/>
                </a:solidFill>
                <a:latin typeface="Consolas"/>
                <a:ea typeface="Consolas"/>
                <a:cs typeface="Consolas"/>
                <a:sym typeface="Consolas"/>
              </a:rPr>
              <a:t>= email;</a:t>
            </a:r>
            <a:br>
              <a:rPr lang="en-US" sz="1500">
                <a:solidFill>
                  <a:srgbClr val="080808"/>
                </a:solidFill>
                <a:latin typeface="Consolas"/>
                <a:ea typeface="Consolas"/>
                <a:cs typeface="Consolas"/>
                <a:sym typeface="Consolas"/>
              </a:rPr>
            </a:br>
            <a:r>
              <a:rPr lang="en-US" sz="1500">
                <a:solidFill>
                  <a:srgbClr val="080808"/>
                </a:solidFill>
                <a:latin typeface="Consolas"/>
                <a:ea typeface="Consolas"/>
                <a:cs typeface="Consolas"/>
                <a:sym typeface="Consolas"/>
              </a:rPr>
              <a:t>    }</a:t>
            </a:r>
            <a:br>
              <a:rPr lang="en-US" sz="1500">
                <a:solidFill>
                  <a:srgbClr val="080808"/>
                </a:solidFill>
                <a:latin typeface="Consolas"/>
                <a:ea typeface="Consolas"/>
                <a:cs typeface="Consolas"/>
                <a:sym typeface="Consolas"/>
              </a:rPr>
            </a:br>
            <a:br>
              <a:rPr lang="en-US" sz="1500">
                <a:solidFill>
                  <a:srgbClr val="080808"/>
                </a:solidFill>
                <a:latin typeface="Consolas"/>
                <a:ea typeface="Consolas"/>
                <a:cs typeface="Consolas"/>
                <a:sym typeface="Consolas"/>
              </a:rPr>
            </a:br>
            <a:r>
              <a:rPr lang="en-US" sz="1500">
                <a:solidFill>
                  <a:srgbClr val="080808"/>
                </a:solidFill>
                <a:latin typeface="Consolas"/>
                <a:ea typeface="Consolas"/>
                <a:cs typeface="Consolas"/>
                <a:sym typeface="Consolas"/>
              </a:rPr>
              <a:t>    </a:t>
            </a:r>
            <a:r>
              <a:rPr lang="en-US" sz="1500">
                <a:solidFill>
                  <a:srgbClr val="0033B3"/>
                </a:solidFill>
                <a:latin typeface="Consolas"/>
                <a:ea typeface="Consolas"/>
                <a:cs typeface="Consolas"/>
                <a:sym typeface="Consolas"/>
              </a:rPr>
              <a:t>public </a:t>
            </a:r>
            <a:r>
              <a:rPr lang="en-US" sz="1500">
                <a:solidFill>
                  <a:srgbClr val="000000"/>
                </a:solidFill>
                <a:latin typeface="Consolas"/>
                <a:ea typeface="Consolas"/>
                <a:cs typeface="Consolas"/>
                <a:sym typeface="Consolas"/>
              </a:rPr>
              <a:t>Date </a:t>
            </a:r>
            <a:r>
              <a:rPr lang="en-US" sz="1500">
                <a:solidFill>
                  <a:srgbClr val="00627A"/>
                </a:solidFill>
                <a:latin typeface="Consolas"/>
                <a:ea typeface="Consolas"/>
                <a:cs typeface="Consolas"/>
                <a:sym typeface="Consolas"/>
              </a:rPr>
              <a:t>getDateOfBirth</a:t>
            </a:r>
            <a:r>
              <a:rPr lang="en-US" sz="1500">
                <a:solidFill>
                  <a:srgbClr val="080808"/>
                </a:solidFill>
                <a:latin typeface="Consolas"/>
                <a:ea typeface="Consolas"/>
                <a:cs typeface="Consolas"/>
                <a:sym typeface="Consolas"/>
              </a:rPr>
              <a:t>() {</a:t>
            </a:r>
            <a:br>
              <a:rPr lang="en-US" sz="1500">
                <a:solidFill>
                  <a:srgbClr val="080808"/>
                </a:solidFill>
                <a:latin typeface="Consolas"/>
                <a:ea typeface="Consolas"/>
                <a:cs typeface="Consolas"/>
                <a:sym typeface="Consolas"/>
              </a:rPr>
            </a:br>
            <a:r>
              <a:rPr lang="en-US" sz="1500">
                <a:solidFill>
                  <a:srgbClr val="080808"/>
                </a:solidFill>
                <a:latin typeface="Consolas"/>
                <a:ea typeface="Consolas"/>
                <a:cs typeface="Consolas"/>
                <a:sym typeface="Consolas"/>
              </a:rPr>
              <a:t>        </a:t>
            </a:r>
            <a:r>
              <a:rPr lang="en-US" sz="1500">
                <a:solidFill>
                  <a:srgbClr val="0033B3"/>
                </a:solidFill>
                <a:latin typeface="Consolas"/>
                <a:ea typeface="Consolas"/>
                <a:cs typeface="Consolas"/>
                <a:sym typeface="Consolas"/>
              </a:rPr>
              <a:t>return </a:t>
            </a:r>
            <a:r>
              <a:rPr lang="en-US" sz="1500">
                <a:solidFill>
                  <a:srgbClr val="871094"/>
                </a:solidFill>
                <a:latin typeface="Consolas"/>
                <a:ea typeface="Consolas"/>
                <a:cs typeface="Consolas"/>
                <a:sym typeface="Consolas"/>
              </a:rPr>
              <a:t>dateOfBirth</a:t>
            </a:r>
            <a:r>
              <a:rPr lang="en-US" sz="1500">
                <a:solidFill>
                  <a:srgbClr val="080808"/>
                </a:solidFill>
                <a:latin typeface="Consolas"/>
                <a:ea typeface="Consolas"/>
                <a:cs typeface="Consolas"/>
                <a:sym typeface="Consolas"/>
              </a:rPr>
              <a:t>;</a:t>
            </a:r>
            <a:br>
              <a:rPr lang="en-US" sz="1500">
                <a:solidFill>
                  <a:srgbClr val="080808"/>
                </a:solidFill>
                <a:latin typeface="Consolas"/>
                <a:ea typeface="Consolas"/>
                <a:cs typeface="Consolas"/>
                <a:sym typeface="Consolas"/>
              </a:rPr>
            </a:br>
            <a:r>
              <a:rPr lang="en-US" sz="1500">
                <a:solidFill>
                  <a:srgbClr val="080808"/>
                </a:solidFill>
                <a:latin typeface="Consolas"/>
                <a:ea typeface="Consolas"/>
                <a:cs typeface="Consolas"/>
                <a:sym typeface="Consolas"/>
              </a:rPr>
              <a:t>    }</a:t>
            </a:r>
            <a:br>
              <a:rPr lang="en-US" sz="1500">
                <a:solidFill>
                  <a:srgbClr val="080808"/>
                </a:solidFill>
                <a:latin typeface="Consolas"/>
                <a:ea typeface="Consolas"/>
                <a:cs typeface="Consolas"/>
                <a:sym typeface="Consolas"/>
              </a:rPr>
            </a:br>
            <a:br>
              <a:rPr lang="en-US" sz="1500">
                <a:solidFill>
                  <a:srgbClr val="080808"/>
                </a:solidFill>
                <a:latin typeface="Consolas"/>
                <a:ea typeface="Consolas"/>
                <a:cs typeface="Consolas"/>
                <a:sym typeface="Consolas"/>
              </a:rPr>
            </a:br>
            <a:r>
              <a:rPr lang="en-US" sz="1500">
                <a:solidFill>
                  <a:srgbClr val="080808"/>
                </a:solidFill>
                <a:latin typeface="Consolas"/>
                <a:ea typeface="Consolas"/>
                <a:cs typeface="Consolas"/>
                <a:sym typeface="Consolas"/>
              </a:rPr>
              <a:t>    </a:t>
            </a:r>
            <a:r>
              <a:rPr lang="en-US" sz="1500">
                <a:solidFill>
                  <a:srgbClr val="0033B3"/>
                </a:solidFill>
                <a:latin typeface="Consolas"/>
                <a:ea typeface="Consolas"/>
                <a:cs typeface="Consolas"/>
                <a:sym typeface="Consolas"/>
              </a:rPr>
              <a:t>public void </a:t>
            </a:r>
            <a:r>
              <a:rPr lang="en-US" sz="1500">
                <a:solidFill>
                  <a:srgbClr val="00627A"/>
                </a:solidFill>
                <a:latin typeface="Consolas"/>
                <a:ea typeface="Consolas"/>
                <a:cs typeface="Consolas"/>
                <a:sym typeface="Consolas"/>
              </a:rPr>
              <a:t>setDateOfBirth</a:t>
            </a:r>
            <a:r>
              <a:rPr lang="en-US" sz="1500">
                <a:solidFill>
                  <a:srgbClr val="080808"/>
                </a:solidFill>
                <a:latin typeface="Consolas"/>
                <a:ea typeface="Consolas"/>
                <a:cs typeface="Consolas"/>
                <a:sym typeface="Consolas"/>
              </a:rPr>
              <a:t>(</a:t>
            </a:r>
            <a:r>
              <a:rPr lang="en-US" sz="1500">
                <a:solidFill>
                  <a:srgbClr val="000000"/>
                </a:solidFill>
                <a:latin typeface="Consolas"/>
                <a:ea typeface="Consolas"/>
                <a:cs typeface="Consolas"/>
                <a:sym typeface="Consolas"/>
              </a:rPr>
              <a:t>Date </a:t>
            </a:r>
            <a:r>
              <a:rPr lang="en-US" sz="1500">
                <a:solidFill>
                  <a:srgbClr val="080808"/>
                </a:solidFill>
                <a:latin typeface="Consolas"/>
                <a:ea typeface="Consolas"/>
                <a:cs typeface="Consolas"/>
                <a:sym typeface="Consolas"/>
              </a:rPr>
              <a:t>dateOfBirth) {</a:t>
            </a:r>
            <a:br>
              <a:rPr lang="en-US" sz="1500">
                <a:solidFill>
                  <a:srgbClr val="080808"/>
                </a:solidFill>
                <a:latin typeface="Consolas"/>
                <a:ea typeface="Consolas"/>
                <a:cs typeface="Consolas"/>
                <a:sym typeface="Consolas"/>
              </a:rPr>
            </a:br>
            <a:r>
              <a:rPr lang="en-US" sz="1500">
                <a:solidFill>
                  <a:srgbClr val="080808"/>
                </a:solidFill>
                <a:latin typeface="Consolas"/>
                <a:ea typeface="Consolas"/>
                <a:cs typeface="Consolas"/>
                <a:sym typeface="Consolas"/>
              </a:rPr>
              <a:t>        </a:t>
            </a:r>
            <a:r>
              <a:rPr lang="en-US" sz="1500">
                <a:solidFill>
                  <a:srgbClr val="0033B3"/>
                </a:solidFill>
                <a:latin typeface="Consolas"/>
                <a:ea typeface="Consolas"/>
                <a:cs typeface="Consolas"/>
                <a:sym typeface="Consolas"/>
              </a:rPr>
              <a:t>this</a:t>
            </a:r>
            <a:r>
              <a:rPr lang="en-US" sz="1500">
                <a:solidFill>
                  <a:srgbClr val="080808"/>
                </a:solidFill>
                <a:latin typeface="Consolas"/>
                <a:ea typeface="Consolas"/>
                <a:cs typeface="Consolas"/>
                <a:sym typeface="Consolas"/>
              </a:rPr>
              <a:t>.</a:t>
            </a:r>
            <a:r>
              <a:rPr lang="en-US" sz="1500">
                <a:solidFill>
                  <a:srgbClr val="871094"/>
                </a:solidFill>
                <a:latin typeface="Consolas"/>
                <a:ea typeface="Consolas"/>
                <a:cs typeface="Consolas"/>
                <a:sym typeface="Consolas"/>
              </a:rPr>
              <a:t>dateOfBirth </a:t>
            </a:r>
            <a:r>
              <a:rPr lang="en-US" sz="1500">
                <a:solidFill>
                  <a:srgbClr val="080808"/>
                </a:solidFill>
                <a:latin typeface="Consolas"/>
                <a:ea typeface="Consolas"/>
                <a:cs typeface="Consolas"/>
                <a:sym typeface="Consolas"/>
              </a:rPr>
              <a:t>= dateOfBirth;</a:t>
            </a:r>
            <a:br>
              <a:rPr lang="en-US" sz="1500">
                <a:solidFill>
                  <a:srgbClr val="080808"/>
                </a:solidFill>
                <a:latin typeface="Consolas"/>
                <a:ea typeface="Consolas"/>
                <a:cs typeface="Consolas"/>
                <a:sym typeface="Consolas"/>
              </a:rPr>
            </a:br>
            <a:r>
              <a:rPr lang="en-US" sz="1500">
                <a:solidFill>
                  <a:srgbClr val="080808"/>
                </a:solidFill>
                <a:latin typeface="Consolas"/>
                <a:ea typeface="Consolas"/>
                <a:cs typeface="Consolas"/>
                <a:sym typeface="Consolas"/>
              </a:rPr>
              <a:t>    }</a:t>
            </a:r>
            <a:br>
              <a:rPr lang="en-US" sz="1500">
                <a:solidFill>
                  <a:srgbClr val="080808"/>
                </a:solidFill>
                <a:latin typeface="Consolas"/>
                <a:ea typeface="Consolas"/>
                <a:cs typeface="Consolas"/>
                <a:sym typeface="Consolas"/>
              </a:rPr>
            </a:br>
            <a:r>
              <a:rPr lang="en-US" sz="1500">
                <a:solidFill>
                  <a:srgbClr val="080808"/>
                </a:solidFill>
                <a:latin typeface="Consolas"/>
                <a:ea typeface="Consolas"/>
                <a:cs typeface="Consolas"/>
                <a:sym typeface="Consolas"/>
              </a:rPr>
              <a:t>}</a:t>
            </a:r>
            <a:endParaRPr sz="1500">
              <a:solidFill>
                <a:schemeClr val="dk1"/>
              </a:solidFill>
              <a:latin typeface="Consolas"/>
              <a:ea typeface="Consolas"/>
              <a:cs typeface="Consolas"/>
              <a:sym typeface="Consola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82"/>
                                        </p:tgtEl>
                                        <p:attrNameLst>
                                          <p:attrName>style.visibility</p:attrName>
                                        </p:attrNameLst>
                                      </p:cBhvr>
                                      <p:to>
                                        <p:strVal val="visible"/>
                                      </p:to>
                                    </p:set>
                                    <p:anim calcmode="lin" valueType="num">
                                      <p:cBhvr additive="base">
                                        <p:cTn id="7" dur="500"/>
                                        <p:tgtEl>
                                          <p:spTgt spid="38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pic>
        <p:nvPicPr>
          <p:cNvPr id="394" name="Google Shape;394;p19"/>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395" name="Google Shape;395;p19"/>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396" name="Google Shape;396;p19"/>
          <p:cNvGrpSpPr/>
          <p:nvPr/>
        </p:nvGrpSpPr>
        <p:grpSpPr>
          <a:xfrm>
            <a:off x="1219773" y="996005"/>
            <a:ext cx="9144000" cy="614338"/>
            <a:chOff x="3129129" y="1121776"/>
            <a:chExt cx="5933741" cy="1171624"/>
          </a:xfrm>
        </p:grpSpPr>
        <p:sp>
          <p:nvSpPr>
            <p:cNvPr id="397" name="Google Shape;397;p19"/>
            <p:cNvSpPr/>
            <p:nvPr/>
          </p:nvSpPr>
          <p:spPr>
            <a:xfrm>
              <a:off x="3129129" y="1121776"/>
              <a:ext cx="5933741" cy="1171624"/>
            </a:xfrm>
            <a:prstGeom prst="roundRect">
              <a:avLst>
                <a:gd name="adj" fmla="val 50000"/>
              </a:avLst>
            </a:prstGeom>
            <a:solidFill>
              <a:srgbClr val="F3742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398" name="Google Shape;398;p19"/>
            <p:cNvSpPr/>
            <p:nvPr/>
          </p:nvSpPr>
          <p:spPr>
            <a:xfrm>
              <a:off x="3289330" y="1253414"/>
              <a:ext cx="5613340" cy="908350"/>
            </a:xfrm>
            <a:prstGeom prst="roundRect">
              <a:avLst>
                <a:gd name="adj" fmla="val 50000"/>
              </a:avLst>
            </a:prstGeom>
            <a:solidFill>
              <a:srgbClr val="F37422"/>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Constructor (Hàm Khởi Tạo Đối Tượng)</a:t>
              </a:r>
              <a:endParaRPr sz="2800" b="1">
                <a:solidFill>
                  <a:schemeClr val="lt1"/>
                </a:solidFill>
                <a:latin typeface="Times New Roman"/>
                <a:ea typeface="Times New Roman"/>
                <a:cs typeface="Times New Roman"/>
                <a:sym typeface="Times New Roman"/>
              </a:endParaRPr>
            </a:p>
          </p:txBody>
        </p:sp>
      </p:grpSp>
      <p:grpSp>
        <p:nvGrpSpPr>
          <p:cNvPr id="399" name="Google Shape;399;p19"/>
          <p:cNvGrpSpPr/>
          <p:nvPr/>
        </p:nvGrpSpPr>
        <p:grpSpPr>
          <a:xfrm>
            <a:off x="-262519" y="1065029"/>
            <a:ext cx="2548519" cy="1527861"/>
            <a:chOff x="3099688" y="693634"/>
            <a:chExt cx="4354533" cy="2400859"/>
          </a:xfrm>
        </p:grpSpPr>
        <p:sp>
          <p:nvSpPr>
            <p:cNvPr id="400" name="Google Shape;400;p19"/>
            <p:cNvSpPr/>
            <p:nvPr/>
          </p:nvSpPr>
          <p:spPr>
            <a:xfrm rot="-2700000">
              <a:off x="3487954" y="1295115"/>
              <a:ext cx="1219082" cy="160314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401" name="Google Shape;401;p19"/>
            <p:cNvSpPr/>
            <p:nvPr/>
          </p:nvSpPr>
          <p:spPr>
            <a:xfrm>
              <a:off x="6022029" y="693634"/>
              <a:ext cx="1432192" cy="748437"/>
            </a:xfrm>
            <a:prstGeom prst="ellipse">
              <a:avLst/>
            </a:prstGeom>
            <a:solidFill>
              <a:srgbClr val="FF0000">
                <a:alpha val="13725"/>
              </a:srgb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05</a:t>
              </a:r>
              <a:endParaRPr sz="2800">
                <a:solidFill>
                  <a:schemeClr val="lt1"/>
                </a:solidFill>
                <a:latin typeface="Impact"/>
                <a:ea typeface="Impact"/>
                <a:cs typeface="Impact"/>
                <a:sym typeface="Impact"/>
              </a:endParaRPr>
            </a:p>
          </p:txBody>
        </p:sp>
      </p:grpSp>
      <p:sp>
        <p:nvSpPr>
          <p:cNvPr id="402" name="Google Shape;402;p19"/>
          <p:cNvSpPr txBox="1"/>
          <p:nvPr/>
        </p:nvSpPr>
        <p:spPr>
          <a:xfrm>
            <a:off x="1295400" y="1679367"/>
            <a:ext cx="8991600" cy="5178982"/>
          </a:xfrm>
          <a:prstGeom prst="rect">
            <a:avLst/>
          </a:prstGeom>
          <a:noFill/>
          <a:ln>
            <a:noFill/>
          </a:ln>
        </p:spPr>
        <p:txBody>
          <a:bodyPr spcFirstLastPara="1" wrap="square" lIns="0" tIns="99675" rIns="0" bIns="0" anchor="t" anchorCtr="0">
            <a:spAutoFit/>
          </a:bodyPr>
          <a:lstStyle/>
          <a:p>
            <a:pPr marL="354965" marR="0" lvl="0" indent="-342265" algn="l" rtl="0">
              <a:lnSpc>
                <a:spcPct val="100000"/>
              </a:lnSpc>
              <a:spcBef>
                <a:spcPts val="0"/>
              </a:spcBef>
              <a:spcAft>
                <a:spcPts val="0"/>
              </a:spcAft>
              <a:buClr>
                <a:srgbClr val="FF5A33"/>
              </a:buClr>
              <a:buSzPts val="2800"/>
              <a:buFont typeface="Noto Sans Symbols"/>
              <a:buChar char="❑"/>
            </a:pPr>
            <a:r>
              <a:rPr lang="en-US" sz="2800">
                <a:solidFill>
                  <a:schemeClr val="dk1"/>
                </a:solidFill>
                <a:latin typeface="Times New Roman"/>
                <a:ea typeface="Times New Roman"/>
                <a:cs typeface="Times New Roman"/>
                <a:sym typeface="Times New Roman"/>
              </a:rPr>
              <a:t>Constructor là gì?: </a:t>
            </a:r>
            <a:endParaRPr/>
          </a:p>
          <a:p>
            <a:pPr marL="755015" marR="0" lvl="1" indent="-285750" algn="l" rtl="0">
              <a:lnSpc>
                <a:spcPct val="100000"/>
              </a:lnSpc>
              <a:spcBef>
                <a:spcPts val="595"/>
              </a:spcBef>
              <a:spcAft>
                <a:spcPts val="0"/>
              </a:spcAft>
              <a:buClr>
                <a:srgbClr val="FF5A33"/>
              </a:buClr>
              <a:buSzPts val="2400"/>
              <a:buFont typeface="Noto Sans Symbols"/>
              <a:buChar char="❖"/>
            </a:pPr>
            <a:r>
              <a:rPr lang="en-US" sz="2400" b="0" i="0" u="none" strike="noStrike" cap="none">
                <a:solidFill>
                  <a:srgbClr val="000000"/>
                </a:solidFill>
                <a:latin typeface="Times New Roman"/>
                <a:ea typeface="Times New Roman"/>
                <a:cs typeface="Times New Roman"/>
                <a:sym typeface="Times New Roman"/>
              </a:rPr>
              <a:t>Constructor là một </a:t>
            </a:r>
            <a:r>
              <a:rPr lang="en-US" sz="2400" b="1" i="0" u="none" strike="noStrike" cap="none">
                <a:solidFill>
                  <a:srgbClr val="000000"/>
                </a:solidFill>
                <a:latin typeface="Times New Roman"/>
                <a:ea typeface="Times New Roman"/>
                <a:cs typeface="Times New Roman"/>
                <a:sym typeface="Times New Roman"/>
              </a:rPr>
              <a:t>dạng đặc biệt</a:t>
            </a:r>
            <a:r>
              <a:rPr lang="en-US" sz="2400" b="0" i="0" u="none" strike="noStrike" cap="none">
                <a:solidFill>
                  <a:srgbClr val="000000"/>
                </a:solidFill>
                <a:latin typeface="Times New Roman"/>
                <a:ea typeface="Times New Roman"/>
                <a:cs typeface="Times New Roman"/>
                <a:sym typeface="Times New Roman"/>
              </a:rPr>
              <a:t> của </a:t>
            </a:r>
            <a:r>
              <a:rPr lang="en-US" sz="2400" b="1" i="0" u="none" strike="noStrike" cap="none">
                <a:solidFill>
                  <a:srgbClr val="000000"/>
                </a:solidFill>
                <a:latin typeface="Times New Roman"/>
                <a:ea typeface="Times New Roman"/>
                <a:cs typeface="Times New Roman"/>
                <a:sym typeface="Times New Roman"/>
              </a:rPr>
              <a:t>Method(hàm</a:t>
            </a:r>
            <a:r>
              <a:rPr lang="en-US" sz="2400" b="0" i="0" u="none" strike="noStrike" cap="none">
                <a:solidFill>
                  <a:srgbClr val="000000"/>
                </a:solidFill>
                <a:latin typeface="Times New Roman"/>
                <a:ea typeface="Times New Roman"/>
                <a:cs typeface="Times New Roman"/>
                <a:sym typeface="Times New Roman"/>
              </a:rPr>
              <a:t>/phương thức) được </a:t>
            </a:r>
            <a:r>
              <a:rPr lang="en-US" sz="2400" b="1" i="0" u="none" strike="noStrike" cap="none">
                <a:solidFill>
                  <a:srgbClr val="000000"/>
                </a:solidFill>
                <a:latin typeface="Times New Roman"/>
                <a:ea typeface="Times New Roman"/>
                <a:cs typeface="Times New Roman"/>
                <a:sym typeface="Times New Roman"/>
              </a:rPr>
              <a:t>sử dụng để khởi tạo</a:t>
            </a:r>
            <a:r>
              <a:rPr lang="en-US" sz="2400" b="0" i="0" u="none" strike="noStrike" cap="none">
                <a:solidFill>
                  <a:srgbClr val="000000"/>
                </a:solidFill>
                <a:latin typeface="Times New Roman"/>
                <a:ea typeface="Times New Roman"/>
                <a:cs typeface="Times New Roman"/>
                <a:sym typeface="Times New Roman"/>
              </a:rPr>
              <a:t> các </a:t>
            </a:r>
            <a:r>
              <a:rPr lang="en-US" sz="2400" b="1" i="0" u="none" strike="noStrike" cap="none">
                <a:solidFill>
                  <a:srgbClr val="000000"/>
                </a:solidFill>
                <a:latin typeface="Times New Roman"/>
                <a:ea typeface="Times New Roman"/>
                <a:cs typeface="Times New Roman"/>
                <a:sym typeface="Times New Roman"/>
              </a:rPr>
              <a:t>đối tượng từ một class</a:t>
            </a:r>
            <a:r>
              <a:rPr lang="en-US" sz="2400" b="0" i="0" u="none" strike="noStrike" cap="none">
                <a:solidFill>
                  <a:srgbClr val="000000"/>
                </a:solidFill>
                <a:latin typeface="Times New Roman"/>
                <a:ea typeface="Times New Roman"/>
                <a:cs typeface="Times New Roman"/>
                <a:sym typeface="Times New Roman"/>
              </a:rPr>
              <a:t>.</a:t>
            </a:r>
            <a:endParaRPr sz="2400" b="0" i="0" u="none" strike="noStrike" cap="none">
              <a:solidFill>
                <a:srgbClr val="000000"/>
              </a:solidFill>
              <a:latin typeface="Times New Roman"/>
              <a:ea typeface="Times New Roman"/>
              <a:cs typeface="Times New Roman"/>
              <a:sym typeface="Times New Roman"/>
            </a:endParaRPr>
          </a:p>
          <a:p>
            <a:pPr marL="755650" marR="0" lvl="1" indent="-285750" algn="l" rtl="0">
              <a:spcBef>
                <a:spcPts val="59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Tên trùng với tên lớp và Không trả lại giá trị</a:t>
            </a:r>
            <a:endParaRPr sz="2400" b="0" i="0" u="none" strike="noStrike" cap="none">
              <a:solidFill>
                <a:schemeClr val="dk1"/>
              </a:solidFill>
              <a:latin typeface="Times New Roman"/>
              <a:ea typeface="Times New Roman"/>
              <a:cs typeface="Times New Roman"/>
              <a:sym typeface="Times New Roman"/>
            </a:endParaRPr>
          </a:p>
          <a:p>
            <a:pPr marL="755650" marR="0" lvl="1" indent="-285750" algn="l" rtl="0">
              <a:lnSpc>
                <a:spcPct val="100000"/>
              </a:lnSpc>
              <a:spcBef>
                <a:spcPts val="57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Constructor được gọi tại thời điểm tạo đối tượng. Nó khởi tạo các giá trị để cung cấp dữ liệu cho các đối tượng, Biến sự trừu tượng hóa của class thành một đối tượng cụ thể.</a:t>
            </a:r>
            <a:endParaRPr sz="2400" b="0" i="0" u="none" strike="noStrike" cap="none">
              <a:solidFill>
                <a:schemeClr val="dk1"/>
              </a:solidFill>
              <a:latin typeface="Times New Roman"/>
              <a:ea typeface="Times New Roman"/>
              <a:cs typeface="Times New Roman"/>
              <a:sym typeface="Times New Roman"/>
            </a:endParaRPr>
          </a:p>
          <a:p>
            <a:pPr marL="755015" marR="0" lvl="1" indent="-285750" algn="l" rtl="0">
              <a:spcBef>
                <a:spcPts val="59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Cú pháp khởi tạo đối tượng từ 1 class:</a:t>
            </a:r>
            <a:endParaRPr/>
          </a:p>
          <a:p>
            <a:pPr marL="0" marR="0" lvl="0" indent="0" algn="ctr" rtl="0">
              <a:spcBef>
                <a:spcPts val="0"/>
              </a:spcBef>
              <a:spcAft>
                <a:spcPts val="0"/>
              </a:spcAft>
              <a:buNone/>
            </a:pPr>
            <a:r>
              <a:rPr lang="en-US" sz="2800">
                <a:solidFill>
                  <a:srgbClr val="F52D04"/>
                </a:solidFill>
                <a:latin typeface="Times New Roman"/>
                <a:ea typeface="Times New Roman"/>
                <a:cs typeface="Times New Roman"/>
                <a:sym typeface="Times New Roman"/>
              </a:rPr>
              <a:t>TenClass </a:t>
            </a:r>
            <a:r>
              <a:rPr lang="en-US" sz="2800">
                <a:solidFill>
                  <a:srgbClr val="000000"/>
                </a:solidFill>
                <a:latin typeface="Times New Roman"/>
                <a:ea typeface="Times New Roman"/>
                <a:cs typeface="Times New Roman"/>
                <a:sym typeface="Times New Roman"/>
              </a:rPr>
              <a:t>tenDoiTuong</a:t>
            </a:r>
            <a:r>
              <a:rPr lang="en-US" sz="2800">
                <a:solidFill>
                  <a:srgbClr val="F52D04"/>
                </a:solidFill>
                <a:latin typeface="Times New Roman"/>
                <a:ea typeface="Times New Roman"/>
                <a:cs typeface="Times New Roman"/>
                <a:sym typeface="Times New Roman"/>
              </a:rPr>
              <a:t> = </a:t>
            </a:r>
            <a:r>
              <a:rPr lang="en-US" sz="2800">
                <a:solidFill>
                  <a:srgbClr val="C00000"/>
                </a:solidFill>
                <a:latin typeface="Times New Roman"/>
                <a:ea typeface="Times New Roman"/>
                <a:cs typeface="Times New Roman"/>
                <a:sym typeface="Times New Roman"/>
              </a:rPr>
              <a:t>new</a:t>
            </a:r>
            <a:r>
              <a:rPr lang="en-US" sz="2800">
                <a:solidFill>
                  <a:srgbClr val="F52D04"/>
                </a:solidFill>
                <a:latin typeface="Times New Roman"/>
                <a:ea typeface="Times New Roman"/>
                <a:cs typeface="Times New Roman"/>
                <a:sym typeface="Times New Roman"/>
              </a:rPr>
              <a:t> TenClass();</a:t>
            </a:r>
            <a:endParaRPr/>
          </a:p>
          <a:p>
            <a:pPr marL="0" marR="0" lvl="0" indent="0" algn="ctr" rtl="0">
              <a:spcBef>
                <a:spcPts val="0"/>
              </a:spcBef>
              <a:spcAft>
                <a:spcPts val="0"/>
              </a:spcAft>
              <a:buNone/>
            </a:pPr>
            <a:r>
              <a:rPr lang="en-US" sz="2800">
                <a:solidFill>
                  <a:srgbClr val="000000"/>
                </a:solidFill>
                <a:latin typeface="Times New Roman"/>
                <a:ea typeface="Times New Roman"/>
                <a:cs typeface="Times New Roman"/>
                <a:sym typeface="Times New Roman"/>
              </a:rPr>
              <a:t>VD: </a:t>
            </a:r>
            <a:r>
              <a:rPr lang="en-US" sz="2800">
                <a:solidFill>
                  <a:srgbClr val="F52D04"/>
                </a:solidFill>
                <a:latin typeface="Times New Roman"/>
                <a:ea typeface="Times New Roman"/>
                <a:cs typeface="Times New Roman"/>
                <a:sym typeface="Times New Roman"/>
              </a:rPr>
              <a:t>Car</a:t>
            </a:r>
            <a:r>
              <a:rPr lang="en-US" sz="2800">
                <a:solidFill>
                  <a:srgbClr val="000000"/>
                </a:solidFill>
                <a:latin typeface="Times New Roman"/>
                <a:ea typeface="Times New Roman"/>
                <a:cs typeface="Times New Roman"/>
                <a:sym typeface="Times New Roman"/>
              </a:rPr>
              <a:t> audi = </a:t>
            </a:r>
            <a:r>
              <a:rPr lang="en-US" sz="2800">
                <a:solidFill>
                  <a:srgbClr val="C00000"/>
                </a:solidFill>
                <a:latin typeface="Times New Roman"/>
                <a:ea typeface="Times New Roman"/>
                <a:cs typeface="Times New Roman"/>
                <a:sym typeface="Times New Roman"/>
              </a:rPr>
              <a:t>new</a:t>
            </a:r>
            <a:r>
              <a:rPr lang="en-US" sz="2800">
                <a:solidFill>
                  <a:srgbClr val="000000"/>
                </a:solidFill>
                <a:latin typeface="Times New Roman"/>
                <a:ea typeface="Times New Roman"/>
                <a:cs typeface="Times New Roman"/>
                <a:sym typeface="Times New Roman"/>
              </a:rPr>
              <a:t> </a:t>
            </a:r>
            <a:r>
              <a:rPr lang="en-US" sz="2800">
                <a:solidFill>
                  <a:srgbClr val="F52D04"/>
                </a:solidFill>
                <a:latin typeface="Times New Roman"/>
                <a:ea typeface="Times New Roman"/>
                <a:cs typeface="Times New Roman"/>
                <a:sym typeface="Times New Roman"/>
              </a:rPr>
              <a:t>Car</a:t>
            </a:r>
            <a:r>
              <a:rPr lang="en-US" sz="2800">
                <a:solidFill>
                  <a:srgbClr val="000000"/>
                </a:solidFill>
                <a:latin typeface="Times New Roman"/>
                <a:ea typeface="Times New Roman"/>
                <a:cs typeface="Times New Roman"/>
                <a:sym typeface="Times New Roman"/>
              </a:rPr>
              <a:t>();</a:t>
            </a:r>
            <a:endParaRPr sz="2800">
              <a:solidFill>
                <a:srgbClr val="F52D04"/>
              </a:solidFill>
              <a:latin typeface="Times New Roman"/>
              <a:ea typeface="Times New Roman"/>
              <a:cs typeface="Times New Roman"/>
              <a:sym typeface="Times New Roman"/>
            </a:endParaRPr>
          </a:p>
          <a:p>
            <a:pPr marL="755015" marR="0" lvl="1" indent="-133350" algn="l" rtl="0">
              <a:spcBef>
                <a:spcPts val="595"/>
              </a:spcBef>
              <a:spcAft>
                <a:spcPts val="0"/>
              </a:spcAft>
              <a:buClr>
                <a:srgbClr val="FF5A33"/>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a:p>
            <a:pPr marL="755015" marR="0" lvl="1" indent="-133350" algn="l" rtl="0">
              <a:lnSpc>
                <a:spcPct val="100000"/>
              </a:lnSpc>
              <a:spcBef>
                <a:spcPts val="595"/>
              </a:spcBef>
              <a:spcAft>
                <a:spcPts val="0"/>
              </a:spcAft>
              <a:buClr>
                <a:srgbClr val="FF5A33"/>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96"/>
                                        </p:tgtEl>
                                        <p:attrNameLst>
                                          <p:attrName>style.visibility</p:attrName>
                                        </p:attrNameLst>
                                      </p:cBhvr>
                                      <p:to>
                                        <p:strVal val="visible"/>
                                      </p:to>
                                    </p:set>
                                    <p:anim calcmode="lin" valueType="num">
                                      <p:cBhvr additive="base">
                                        <p:cTn id="7" dur="500"/>
                                        <p:tgtEl>
                                          <p:spTgt spid="39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2"/>
          <p:cNvPicPr preferRelativeResize="0"/>
          <p:nvPr/>
        </p:nvPicPr>
        <p:blipFill rotWithShape="1">
          <a:blip r:embed="rId3">
            <a:alphaModFix/>
          </a:blip>
          <a:srcRect/>
          <a:stretch/>
        </p:blipFill>
        <p:spPr>
          <a:xfrm>
            <a:off x="0" y="33068"/>
            <a:ext cx="12192000" cy="6858000"/>
          </a:xfrm>
          <a:prstGeom prst="rect">
            <a:avLst/>
          </a:prstGeom>
          <a:noFill/>
          <a:ln>
            <a:noFill/>
          </a:ln>
        </p:spPr>
      </p:pic>
      <p:pic>
        <p:nvPicPr>
          <p:cNvPr id="73" name="Google Shape;73;p2"/>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74" name="Google Shape;74;p2"/>
          <p:cNvSpPr/>
          <p:nvPr/>
        </p:nvSpPr>
        <p:spPr>
          <a:xfrm>
            <a:off x="2413731" y="1377358"/>
            <a:ext cx="746659" cy="1280701"/>
          </a:xfrm>
          <a:prstGeom prst="roundRect">
            <a:avLst>
              <a:gd name="adj" fmla="val 13889"/>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i="0" u="none" strike="noStrike" cap="none">
                <a:solidFill>
                  <a:schemeClr val="lt1"/>
                </a:solidFill>
                <a:latin typeface="Impact"/>
                <a:ea typeface="Impact"/>
                <a:cs typeface="Impact"/>
                <a:sym typeface="Impact"/>
              </a:rPr>
              <a:t>01</a:t>
            </a:r>
            <a:endParaRPr sz="2800" b="0" i="0" u="none" strike="noStrike" cap="none">
              <a:solidFill>
                <a:schemeClr val="lt1"/>
              </a:solidFill>
              <a:latin typeface="Impact"/>
              <a:ea typeface="Impact"/>
              <a:cs typeface="Impact"/>
              <a:sym typeface="Impact"/>
            </a:endParaRPr>
          </a:p>
        </p:txBody>
      </p:sp>
      <p:grpSp>
        <p:nvGrpSpPr>
          <p:cNvPr id="75" name="Google Shape;75;p2"/>
          <p:cNvGrpSpPr/>
          <p:nvPr/>
        </p:nvGrpSpPr>
        <p:grpSpPr>
          <a:xfrm>
            <a:off x="2408919" y="3521880"/>
            <a:ext cx="782361" cy="718591"/>
            <a:chOff x="2785863" y="1141409"/>
            <a:chExt cx="1147961" cy="966191"/>
          </a:xfrm>
        </p:grpSpPr>
        <p:sp>
          <p:nvSpPr>
            <p:cNvPr id="76" name="Google Shape;76;p2"/>
            <p:cNvSpPr/>
            <p:nvPr/>
          </p:nvSpPr>
          <p:spPr>
            <a:xfrm>
              <a:off x="2857499" y="1149477"/>
              <a:ext cx="1076325" cy="958123"/>
            </a:xfrm>
            <a:prstGeom prst="roundRect">
              <a:avLst>
                <a:gd name="adj" fmla="val 1388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0" i="0" u="none" strike="noStrike" cap="none">
                <a:solidFill>
                  <a:schemeClr val="lt1"/>
                </a:solidFill>
                <a:latin typeface="Arial"/>
                <a:ea typeface="Arial"/>
                <a:cs typeface="Arial"/>
                <a:sym typeface="Arial"/>
              </a:endParaRPr>
            </a:p>
          </p:txBody>
        </p:sp>
        <p:sp>
          <p:nvSpPr>
            <p:cNvPr id="77" name="Google Shape;77;p2"/>
            <p:cNvSpPr/>
            <p:nvPr/>
          </p:nvSpPr>
          <p:spPr>
            <a:xfrm>
              <a:off x="2785863" y="1141409"/>
              <a:ext cx="1063215" cy="901028"/>
            </a:xfrm>
            <a:prstGeom prst="roundRect">
              <a:avLst>
                <a:gd name="adj" fmla="val 13889"/>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i="0" u="none" strike="noStrike" cap="none">
                  <a:solidFill>
                    <a:schemeClr val="lt1"/>
                  </a:solidFill>
                  <a:latin typeface="Impact"/>
                  <a:ea typeface="Impact"/>
                  <a:cs typeface="Impact"/>
                  <a:sym typeface="Impact"/>
                </a:rPr>
                <a:t>03</a:t>
              </a:r>
              <a:endParaRPr sz="2800" b="0" i="0" u="none" strike="noStrike" cap="none">
                <a:solidFill>
                  <a:schemeClr val="lt1"/>
                </a:solidFill>
                <a:latin typeface="Impact"/>
                <a:ea typeface="Impact"/>
                <a:cs typeface="Impact"/>
                <a:sym typeface="Impact"/>
              </a:endParaRPr>
            </a:p>
          </p:txBody>
        </p:sp>
      </p:grpSp>
      <p:sp>
        <p:nvSpPr>
          <p:cNvPr id="78" name="Google Shape;78;p2" descr="Làm  Quen Với Hàm(Method)"/>
          <p:cNvSpPr/>
          <p:nvPr/>
        </p:nvSpPr>
        <p:spPr>
          <a:xfrm>
            <a:off x="3481650" y="1325836"/>
            <a:ext cx="6423675" cy="1335177"/>
          </a:xfrm>
          <a:prstGeom prst="roundRect">
            <a:avLst>
              <a:gd name="adj" fmla="val 9218"/>
            </a:avLst>
          </a:prstGeom>
          <a:gradFill>
            <a:gsLst>
              <a:gs pos="0">
                <a:srgbClr val="FDFDFD"/>
              </a:gs>
              <a:gs pos="47000">
                <a:srgbClr val="FDFDFD"/>
              </a:gs>
              <a:gs pos="52999">
                <a:srgbClr val="E8E8E8"/>
              </a:gs>
              <a:gs pos="100000">
                <a:srgbClr val="ECECEC"/>
              </a:gs>
            </a:gsLst>
            <a:lin ang="5400000" scaled="0"/>
          </a:gradFill>
          <a:ln>
            <a:noFill/>
          </a:ln>
          <a:effectLst>
            <a:outerShdw blurRad="76200" dist="38100" dir="2700000" algn="tl" rotWithShape="0">
              <a:srgbClr val="000000">
                <a:alpha val="13725"/>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i="0" u="none" strike="noStrike" cap="none">
                <a:solidFill>
                  <a:srgbClr val="E87071"/>
                </a:solidFill>
                <a:latin typeface="Times New Roman"/>
                <a:ea typeface="Times New Roman"/>
                <a:cs typeface="Times New Roman"/>
                <a:sym typeface="Times New Roman"/>
              </a:rPr>
              <a:t>Lập Trình Hướng Đối Tượng</a:t>
            </a:r>
            <a:endParaRPr sz="2800" b="1">
              <a:solidFill>
                <a:srgbClr val="E87071"/>
              </a:solidFill>
              <a:latin typeface="Times New Roman"/>
              <a:ea typeface="Times New Roman"/>
              <a:cs typeface="Times New Roman"/>
              <a:sym typeface="Times New Roman"/>
            </a:endParaRPr>
          </a:p>
          <a:p>
            <a:pPr marL="0" marR="0" lvl="0" indent="0" algn="l" rtl="0">
              <a:spcBef>
                <a:spcPts val="0"/>
              </a:spcBef>
              <a:spcAft>
                <a:spcPts val="0"/>
              </a:spcAft>
              <a:buNone/>
            </a:pPr>
            <a:r>
              <a:rPr lang="en-US" sz="2800" b="1">
                <a:solidFill>
                  <a:srgbClr val="E87071"/>
                </a:solidFill>
                <a:latin typeface="Times New Roman"/>
                <a:ea typeface="Times New Roman"/>
                <a:cs typeface="Times New Roman"/>
                <a:sym typeface="Times New Roman"/>
              </a:rPr>
              <a:t>(OOP-Object Oriented Programing) Trong Java</a:t>
            </a:r>
            <a:endParaRPr sz="2800" b="1">
              <a:solidFill>
                <a:srgbClr val="E87071"/>
              </a:solidFill>
              <a:latin typeface="Times New Roman"/>
              <a:ea typeface="Times New Roman"/>
              <a:cs typeface="Times New Roman"/>
              <a:sym typeface="Times New Roman"/>
            </a:endParaRPr>
          </a:p>
        </p:txBody>
      </p:sp>
      <p:sp>
        <p:nvSpPr>
          <p:cNvPr id="79" name="Google Shape;79;p2"/>
          <p:cNvSpPr/>
          <p:nvPr/>
        </p:nvSpPr>
        <p:spPr>
          <a:xfrm>
            <a:off x="3483549" y="3537141"/>
            <a:ext cx="6422451" cy="642887"/>
          </a:xfrm>
          <a:prstGeom prst="roundRect">
            <a:avLst>
              <a:gd name="adj" fmla="val 9218"/>
            </a:avLst>
          </a:prstGeom>
          <a:gradFill>
            <a:gsLst>
              <a:gs pos="0">
                <a:srgbClr val="FDFDFD"/>
              </a:gs>
              <a:gs pos="47000">
                <a:srgbClr val="FDFDFD"/>
              </a:gs>
              <a:gs pos="52999">
                <a:srgbClr val="E8E8E8"/>
              </a:gs>
              <a:gs pos="100000">
                <a:srgbClr val="ECECEC"/>
              </a:gs>
            </a:gsLst>
            <a:lin ang="5400000" scaled="0"/>
          </a:gradFill>
          <a:ln>
            <a:noFill/>
          </a:ln>
          <a:effectLst>
            <a:outerShdw blurRad="76200" dist="38100" dir="2700000" algn="tl" rotWithShape="0">
              <a:srgbClr val="000000">
                <a:alpha val="13725"/>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a:solidFill>
                  <a:srgbClr val="E87071"/>
                </a:solidFill>
                <a:latin typeface="Times New Roman"/>
                <a:ea typeface="Times New Roman"/>
                <a:cs typeface="Times New Roman"/>
                <a:sym typeface="Times New Roman"/>
              </a:rPr>
              <a:t>Thuộc tính và Phương thức</a:t>
            </a:r>
            <a:endParaRPr sz="2800" b="1">
              <a:solidFill>
                <a:srgbClr val="E87071"/>
              </a:solidFill>
              <a:latin typeface="Times New Roman"/>
              <a:ea typeface="Times New Roman"/>
              <a:cs typeface="Times New Roman"/>
              <a:sym typeface="Times New Roman"/>
            </a:endParaRPr>
          </a:p>
        </p:txBody>
      </p:sp>
      <p:grpSp>
        <p:nvGrpSpPr>
          <p:cNvPr id="80" name="Google Shape;80;p2"/>
          <p:cNvGrpSpPr/>
          <p:nvPr/>
        </p:nvGrpSpPr>
        <p:grpSpPr>
          <a:xfrm>
            <a:off x="3070456" y="1325836"/>
            <a:ext cx="404758" cy="4555533"/>
            <a:chOff x="3971019" y="796001"/>
            <a:chExt cx="660256" cy="5338506"/>
          </a:xfrm>
        </p:grpSpPr>
        <p:sp>
          <p:nvSpPr>
            <p:cNvPr id="81" name="Google Shape;81;p2"/>
            <p:cNvSpPr/>
            <p:nvPr/>
          </p:nvSpPr>
          <p:spPr>
            <a:xfrm>
              <a:off x="4178614" y="796001"/>
              <a:ext cx="452661" cy="5287413"/>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pic>
          <p:nvPicPr>
            <p:cNvPr id="82" name="Google Shape;82;p2"/>
            <p:cNvPicPr preferRelativeResize="0"/>
            <p:nvPr/>
          </p:nvPicPr>
          <p:blipFill rotWithShape="1">
            <a:blip r:embed="rId5">
              <a:alphaModFix/>
            </a:blip>
            <a:srcRect t="76775"/>
            <a:stretch/>
          </p:blipFill>
          <p:spPr>
            <a:xfrm rot="5400000">
              <a:off x="1404452" y="3362569"/>
              <a:ext cx="5338505" cy="205371"/>
            </a:xfrm>
            <a:prstGeom prst="rect">
              <a:avLst/>
            </a:prstGeom>
            <a:noFill/>
            <a:ln>
              <a:noFill/>
            </a:ln>
          </p:spPr>
        </p:pic>
      </p:grpSp>
      <p:sp>
        <p:nvSpPr>
          <p:cNvPr id="83" name="Google Shape;83;p2"/>
          <p:cNvSpPr/>
          <p:nvPr/>
        </p:nvSpPr>
        <p:spPr>
          <a:xfrm>
            <a:off x="2417295" y="2749098"/>
            <a:ext cx="722927" cy="640782"/>
          </a:xfrm>
          <a:prstGeom prst="roundRect">
            <a:avLst>
              <a:gd name="adj" fmla="val 13889"/>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u="none">
                <a:solidFill>
                  <a:schemeClr val="lt1"/>
                </a:solidFill>
                <a:latin typeface="Impact"/>
                <a:ea typeface="Impact"/>
                <a:cs typeface="Impact"/>
                <a:sym typeface="Impact"/>
              </a:rPr>
              <a:t>02</a:t>
            </a:r>
            <a:endParaRPr sz="2800" b="0" u="none">
              <a:solidFill>
                <a:schemeClr val="lt1"/>
              </a:solidFill>
              <a:latin typeface="Impact"/>
              <a:ea typeface="Impact"/>
              <a:cs typeface="Impact"/>
              <a:sym typeface="Impact"/>
            </a:endParaRPr>
          </a:p>
        </p:txBody>
      </p:sp>
      <p:grpSp>
        <p:nvGrpSpPr>
          <p:cNvPr id="84" name="Google Shape;84;p2"/>
          <p:cNvGrpSpPr/>
          <p:nvPr/>
        </p:nvGrpSpPr>
        <p:grpSpPr>
          <a:xfrm>
            <a:off x="3469685" y="2749098"/>
            <a:ext cx="6435920" cy="651508"/>
            <a:chOff x="4555084" y="4807549"/>
            <a:chExt cx="4361682" cy="974162"/>
          </a:xfrm>
        </p:grpSpPr>
        <p:pic>
          <p:nvPicPr>
            <p:cNvPr id="85" name="Google Shape;85;p2"/>
            <p:cNvPicPr preferRelativeResize="0"/>
            <p:nvPr/>
          </p:nvPicPr>
          <p:blipFill rotWithShape="1">
            <a:blip r:embed="rId5">
              <a:alphaModFix/>
            </a:blip>
            <a:srcRect t="76775"/>
            <a:stretch/>
          </p:blipFill>
          <p:spPr>
            <a:xfrm>
              <a:off x="4873327" y="5580404"/>
              <a:ext cx="3646270" cy="201307"/>
            </a:xfrm>
            <a:prstGeom prst="rect">
              <a:avLst/>
            </a:prstGeom>
            <a:noFill/>
            <a:ln>
              <a:noFill/>
            </a:ln>
          </p:spPr>
        </p:pic>
        <p:sp>
          <p:nvSpPr>
            <p:cNvPr id="86" name="Google Shape;86;p2"/>
            <p:cNvSpPr/>
            <p:nvPr/>
          </p:nvSpPr>
          <p:spPr>
            <a:xfrm>
              <a:off x="4555084" y="4807549"/>
              <a:ext cx="4361682" cy="958122"/>
            </a:xfrm>
            <a:prstGeom prst="roundRect">
              <a:avLst>
                <a:gd name="adj" fmla="val 9218"/>
              </a:avLst>
            </a:prstGeom>
            <a:gradFill>
              <a:gsLst>
                <a:gs pos="0">
                  <a:srgbClr val="FDFDFD"/>
                </a:gs>
                <a:gs pos="47000">
                  <a:srgbClr val="FDFDFD"/>
                </a:gs>
                <a:gs pos="52999">
                  <a:srgbClr val="E8E8E8"/>
                </a:gs>
                <a:gs pos="100000">
                  <a:srgbClr val="ECECEC"/>
                </a:gs>
              </a:gsLst>
              <a:lin ang="5400000" scaled="0"/>
            </a:gradFill>
            <a:ln>
              <a:noFill/>
            </a:ln>
            <a:effectLst>
              <a:outerShdw blurRad="76200" dist="38100" dir="2700000" algn="tl" rotWithShape="0">
                <a:srgbClr val="000000">
                  <a:alpha val="13725"/>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u="none">
                  <a:solidFill>
                    <a:srgbClr val="E87071"/>
                  </a:solidFill>
                  <a:latin typeface="Times New Roman"/>
                  <a:ea typeface="Times New Roman"/>
                  <a:cs typeface="Times New Roman"/>
                  <a:sym typeface="Times New Roman"/>
                </a:rPr>
                <a:t>Class Và Object (Đối Tượng) Trong Java</a:t>
              </a:r>
              <a:endParaRPr sz="2800" b="1" u="none">
                <a:solidFill>
                  <a:srgbClr val="E87071"/>
                </a:solidFill>
                <a:latin typeface="Times New Roman"/>
                <a:ea typeface="Times New Roman"/>
                <a:cs typeface="Times New Roman"/>
                <a:sym typeface="Times New Roman"/>
              </a:endParaRPr>
            </a:p>
          </p:txBody>
        </p:sp>
      </p:grpSp>
      <p:grpSp>
        <p:nvGrpSpPr>
          <p:cNvPr id="87" name="Google Shape;87;p2"/>
          <p:cNvGrpSpPr/>
          <p:nvPr/>
        </p:nvGrpSpPr>
        <p:grpSpPr>
          <a:xfrm>
            <a:off x="2408918" y="4334815"/>
            <a:ext cx="724605" cy="672549"/>
            <a:chOff x="2857499" y="1149477"/>
            <a:chExt cx="1089578" cy="958123"/>
          </a:xfrm>
        </p:grpSpPr>
        <p:sp>
          <p:nvSpPr>
            <p:cNvPr id="88" name="Google Shape;88;p2"/>
            <p:cNvSpPr/>
            <p:nvPr/>
          </p:nvSpPr>
          <p:spPr>
            <a:xfrm>
              <a:off x="2857499" y="1149477"/>
              <a:ext cx="1076325" cy="958123"/>
            </a:xfrm>
            <a:prstGeom prst="roundRect">
              <a:avLst>
                <a:gd name="adj" fmla="val 13889"/>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b="0" u="none">
                <a:solidFill>
                  <a:schemeClr val="lt1"/>
                </a:solidFill>
                <a:latin typeface="Arial"/>
                <a:ea typeface="Arial"/>
                <a:cs typeface="Arial"/>
                <a:sym typeface="Arial"/>
              </a:endParaRPr>
            </a:p>
          </p:txBody>
        </p:sp>
        <p:sp>
          <p:nvSpPr>
            <p:cNvPr id="89" name="Google Shape;89;p2"/>
            <p:cNvSpPr/>
            <p:nvPr/>
          </p:nvSpPr>
          <p:spPr>
            <a:xfrm>
              <a:off x="2883862" y="1159582"/>
              <a:ext cx="1063215" cy="901028"/>
            </a:xfrm>
            <a:prstGeom prst="roundRect">
              <a:avLst>
                <a:gd name="adj" fmla="val 13889"/>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0" u="none">
                  <a:solidFill>
                    <a:schemeClr val="lt1"/>
                  </a:solidFill>
                  <a:latin typeface="Impact"/>
                  <a:ea typeface="Impact"/>
                  <a:cs typeface="Impact"/>
                  <a:sym typeface="Impact"/>
                </a:rPr>
                <a:t>04</a:t>
              </a:r>
              <a:endParaRPr sz="2800" b="0" u="none">
                <a:solidFill>
                  <a:schemeClr val="lt1"/>
                </a:solidFill>
                <a:latin typeface="Impact"/>
                <a:ea typeface="Impact"/>
                <a:cs typeface="Impact"/>
                <a:sym typeface="Impact"/>
              </a:endParaRPr>
            </a:p>
          </p:txBody>
        </p:sp>
      </p:grpSp>
      <p:grpSp>
        <p:nvGrpSpPr>
          <p:cNvPr id="90" name="Google Shape;90;p2"/>
          <p:cNvGrpSpPr/>
          <p:nvPr/>
        </p:nvGrpSpPr>
        <p:grpSpPr>
          <a:xfrm>
            <a:off x="3483549" y="4341908"/>
            <a:ext cx="6421775" cy="693507"/>
            <a:chOff x="4560356" y="3575958"/>
            <a:chExt cx="4389024" cy="1169725"/>
          </a:xfrm>
        </p:grpSpPr>
        <p:pic>
          <p:nvPicPr>
            <p:cNvPr id="91" name="Google Shape;91;p2"/>
            <p:cNvPicPr preferRelativeResize="0"/>
            <p:nvPr/>
          </p:nvPicPr>
          <p:blipFill rotWithShape="1">
            <a:blip r:embed="rId5">
              <a:alphaModFix/>
            </a:blip>
            <a:srcRect t="76775"/>
            <a:stretch/>
          </p:blipFill>
          <p:spPr>
            <a:xfrm>
              <a:off x="4926460" y="4544376"/>
              <a:ext cx="3646270" cy="201307"/>
            </a:xfrm>
            <a:prstGeom prst="rect">
              <a:avLst/>
            </a:prstGeom>
            <a:noFill/>
            <a:ln>
              <a:noFill/>
            </a:ln>
          </p:spPr>
        </p:pic>
        <p:sp>
          <p:nvSpPr>
            <p:cNvPr id="92" name="Google Shape;92;p2"/>
            <p:cNvSpPr/>
            <p:nvPr/>
          </p:nvSpPr>
          <p:spPr>
            <a:xfrm>
              <a:off x="4560356" y="3575958"/>
              <a:ext cx="4389024" cy="1066777"/>
            </a:xfrm>
            <a:prstGeom prst="roundRect">
              <a:avLst>
                <a:gd name="adj" fmla="val 9218"/>
              </a:avLst>
            </a:prstGeom>
            <a:gradFill>
              <a:gsLst>
                <a:gs pos="0">
                  <a:srgbClr val="FDFDFD"/>
                </a:gs>
                <a:gs pos="47000">
                  <a:srgbClr val="FDFDFD"/>
                </a:gs>
                <a:gs pos="52999">
                  <a:srgbClr val="E8E8E8"/>
                </a:gs>
                <a:gs pos="100000">
                  <a:srgbClr val="ECECEC"/>
                </a:gs>
              </a:gsLst>
              <a:lin ang="5400000" scaled="0"/>
            </a:gradFill>
            <a:ln>
              <a:noFill/>
            </a:ln>
            <a:effectLst>
              <a:outerShdw blurRad="76200" dist="38100" dir="2700000" algn="tl" rotWithShape="0">
                <a:srgbClr val="000000">
                  <a:alpha val="13725"/>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u="none">
                  <a:solidFill>
                    <a:srgbClr val="E87071"/>
                  </a:solidFill>
                  <a:latin typeface="Times New Roman"/>
                  <a:ea typeface="Times New Roman"/>
                  <a:cs typeface="Times New Roman"/>
                  <a:sym typeface="Times New Roman"/>
                </a:rPr>
                <a:t>Phương thúc getter setter</a:t>
              </a:r>
              <a:endParaRPr sz="2800" b="1" u="none">
                <a:solidFill>
                  <a:srgbClr val="E87071"/>
                </a:solidFill>
                <a:latin typeface="Times New Roman"/>
                <a:ea typeface="Times New Roman"/>
                <a:cs typeface="Times New Roman"/>
                <a:sym typeface="Times New Roman"/>
              </a:endParaRPr>
            </a:p>
          </p:txBody>
        </p:sp>
      </p:grpSp>
      <p:pic>
        <p:nvPicPr>
          <p:cNvPr id="93" name="Google Shape;93;p2"/>
          <p:cNvPicPr preferRelativeResize="0"/>
          <p:nvPr/>
        </p:nvPicPr>
        <p:blipFill rotWithShape="1">
          <a:blip r:embed="rId5">
            <a:alphaModFix/>
          </a:blip>
          <a:srcRect t="76775"/>
          <a:stretch/>
        </p:blipFill>
        <p:spPr>
          <a:xfrm>
            <a:off x="3429979" y="5881370"/>
            <a:ext cx="5332042" cy="128290"/>
          </a:xfrm>
          <a:prstGeom prst="rect">
            <a:avLst/>
          </a:prstGeom>
          <a:noFill/>
          <a:ln>
            <a:noFill/>
          </a:ln>
        </p:spPr>
      </p:pic>
      <p:sp>
        <p:nvSpPr>
          <p:cNvPr id="94" name="Google Shape;94;p2"/>
          <p:cNvSpPr/>
          <p:nvPr/>
        </p:nvSpPr>
        <p:spPr>
          <a:xfrm>
            <a:off x="2401766" y="5154273"/>
            <a:ext cx="746659" cy="643290"/>
          </a:xfrm>
          <a:prstGeom prst="roundRect">
            <a:avLst>
              <a:gd name="adj" fmla="val 13889"/>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05</a:t>
            </a:r>
            <a:endParaRPr sz="2800">
              <a:solidFill>
                <a:schemeClr val="lt1"/>
              </a:solidFill>
              <a:latin typeface="Impact"/>
              <a:ea typeface="Impact"/>
              <a:cs typeface="Impact"/>
              <a:sym typeface="Impact"/>
            </a:endParaRPr>
          </a:p>
        </p:txBody>
      </p:sp>
      <p:sp>
        <p:nvSpPr>
          <p:cNvPr id="95" name="Google Shape;95;p2" descr="Làm  Quen Với Hàm(Method)"/>
          <p:cNvSpPr/>
          <p:nvPr/>
        </p:nvSpPr>
        <p:spPr>
          <a:xfrm>
            <a:off x="3469685" y="5154273"/>
            <a:ext cx="6423675" cy="646244"/>
          </a:xfrm>
          <a:prstGeom prst="roundRect">
            <a:avLst>
              <a:gd name="adj" fmla="val 9218"/>
            </a:avLst>
          </a:prstGeom>
          <a:gradFill>
            <a:gsLst>
              <a:gs pos="0">
                <a:srgbClr val="FDFDFD"/>
              </a:gs>
              <a:gs pos="47000">
                <a:srgbClr val="FDFDFD"/>
              </a:gs>
              <a:gs pos="52999">
                <a:srgbClr val="E8E8E8"/>
              </a:gs>
              <a:gs pos="100000">
                <a:srgbClr val="ECECEC"/>
              </a:gs>
            </a:gsLst>
            <a:lin ang="5400000" scaled="0"/>
          </a:gradFill>
          <a:ln>
            <a:noFill/>
          </a:ln>
          <a:effectLst>
            <a:outerShdw blurRad="76200" dist="38100" dir="2700000" algn="tl" rotWithShape="0">
              <a:srgbClr val="000000">
                <a:alpha val="13725"/>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800" b="1">
                <a:solidFill>
                  <a:srgbClr val="E87071"/>
                </a:solidFill>
                <a:latin typeface="Times New Roman"/>
                <a:ea typeface="Times New Roman"/>
                <a:cs typeface="Times New Roman"/>
                <a:sym typeface="Times New Roman"/>
              </a:rPr>
              <a:t>Constructor (Hàm Khởi Tạo Đối Tượng)</a:t>
            </a:r>
            <a:endParaRPr sz="2800" b="1">
              <a:solidFill>
                <a:srgbClr val="E8707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20"/>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08" name="Google Shape;408;p20"/>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409" name="Google Shape;409;p20"/>
          <p:cNvGrpSpPr/>
          <p:nvPr/>
        </p:nvGrpSpPr>
        <p:grpSpPr>
          <a:xfrm>
            <a:off x="1219773" y="996005"/>
            <a:ext cx="9144000" cy="614338"/>
            <a:chOff x="3129129" y="1121776"/>
            <a:chExt cx="5933741" cy="1171624"/>
          </a:xfrm>
        </p:grpSpPr>
        <p:sp>
          <p:nvSpPr>
            <p:cNvPr id="410" name="Google Shape;410;p20"/>
            <p:cNvSpPr/>
            <p:nvPr/>
          </p:nvSpPr>
          <p:spPr>
            <a:xfrm>
              <a:off x="3129129" y="1121776"/>
              <a:ext cx="5933741" cy="1171624"/>
            </a:xfrm>
            <a:prstGeom prst="roundRect">
              <a:avLst>
                <a:gd name="adj" fmla="val 50000"/>
              </a:avLst>
            </a:prstGeom>
            <a:solidFill>
              <a:srgbClr val="F3742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411" name="Google Shape;411;p20"/>
            <p:cNvSpPr/>
            <p:nvPr/>
          </p:nvSpPr>
          <p:spPr>
            <a:xfrm>
              <a:off x="3289330" y="1253414"/>
              <a:ext cx="5613340" cy="908350"/>
            </a:xfrm>
            <a:prstGeom prst="roundRect">
              <a:avLst>
                <a:gd name="adj" fmla="val 50000"/>
              </a:avLst>
            </a:prstGeom>
            <a:solidFill>
              <a:srgbClr val="F37422"/>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Constructor (Hàm Khởi Tạo Đối Tượng)</a:t>
              </a:r>
              <a:endParaRPr sz="2800" b="1">
                <a:solidFill>
                  <a:schemeClr val="lt1"/>
                </a:solidFill>
                <a:latin typeface="Times New Roman"/>
                <a:ea typeface="Times New Roman"/>
                <a:cs typeface="Times New Roman"/>
                <a:sym typeface="Times New Roman"/>
              </a:endParaRPr>
            </a:p>
          </p:txBody>
        </p:sp>
      </p:grpSp>
      <p:grpSp>
        <p:nvGrpSpPr>
          <p:cNvPr id="412" name="Google Shape;412;p20"/>
          <p:cNvGrpSpPr/>
          <p:nvPr/>
        </p:nvGrpSpPr>
        <p:grpSpPr>
          <a:xfrm>
            <a:off x="-262519" y="1065029"/>
            <a:ext cx="2548519" cy="1527861"/>
            <a:chOff x="3099688" y="693634"/>
            <a:chExt cx="4354533" cy="2400859"/>
          </a:xfrm>
        </p:grpSpPr>
        <p:sp>
          <p:nvSpPr>
            <p:cNvPr id="413" name="Google Shape;413;p20"/>
            <p:cNvSpPr/>
            <p:nvPr/>
          </p:nvSpPr>
          <p:spPr>
            <a:xfrm rot="-2700000">
              <a:off x="3487954" y="1295115"/>
              <a:ext cx="1219082" cy="160314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414" name="Google Shape;414;p20"/>
            <p:cNvSpPr/>
            <p:nvPr/>
          </p:nvSpPr>
          <p:spPr>
            <a:xfrm>
              <a:off x="6022029" y="693634"/>
              <a:ext cx="1432192" cy="748437"/>
            </a:xfrm>
            <a:prstGeom prst="ellipse">
              <a:avLst/>
            </a:prstGeom>
            <a:solidFill>
              <a:srgbClr val="FF0000">
                <a:alpha val="13725"/>
              </a:srgb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05</a:t>
              </a:r>
              <a:endParaRPr sz="2800">
                <a:solidFill>
                  <a:schemeClr val="lt1"/>
                </a:solidFill>
                <a:latin typeface="Impact"/>
                <a:ea typeface="Impact"/>
                <a:cs typeface="Impact"/>
                <a:sym typeface="Impact"/>
              </a:endParaRPr>
            </a:p>
          </p:txBody>
        </p:sp>
      </p:grpSp>
      <p:sp>
        <p:nvSpPr>
          <p:cNvPr id="415" name="Google Shape;415;p20"/>
          <p:cNvSpPr txBox="1"/>
          <p:nvPr/>
        </p:nvSpPr>
        <p:spPr>
          <a:xfrm>
            <a:off x="1466646" y="1679367"/>
            <a:ext cx="7924165" cy="4732706"/>
          </a:xfrm>
          <a:prstGeom prst="rect">
            <a:avLst/>
          </a:prstGeom>
          <a:noFill/>
          <a:ln>
            <a:noFill/>
          </a:ln>
        </p:spPr>
        <p:txBody>
          <a:bodyPr spcFirstLastPara="1" wrap="square" lIns="0" tIns="99675" rIns="0" bIns="0" anchor="t" anchorCtr="0">
            <a:spAutoFit/>
          </a:bodyPr>
          <a:lstStyle/>
          <a:p>
            <a:pPr marL="354965" marR="0" lvl="0" indent="-342265" algn="l" rtl="0">
              <a:lnSpc>
                <a:spcPct val="100000"/>
              </a:lnSpc>
              <a:spcBef>
                <a:spcPts val="0"/>
              </a:spcBef>
              <a:spcAft>
                <a:spcPts val="0"/>
              </a:spcAft>
              <a:buClr>
                <a:srgbClr val="FF5A33"/>
              </a:buClr>
              <a:buSzPts val="2800"/>
              <a:buFont typeface="Noto Sans Symbols"/>
              <a:buChar char="❑"/>
            </a:pPr>
            <a:r>
              <a:rPr lang="en-US" sz="2800">
                <a:solidFill>
                  <a:schemeClr val="dk1"/>
                </a:solidFill>
                <a:latin typeface="Times New Roman"/>
                <a:ea typeface="Times New Roman"/>
                <a:cs typeface="Times New Roman"/>
                <a:sym typeface="Times New Roman"/>
              </a:rPr>
              <a:t>Constructor là gì?: </a:t>
            </a:r>
            <a:endParaRPr/>
          </a:p>
          <a:p>
            <a:pPr marL="755015" marR="0" lvl="1" indent="-285750" algn="l" rtl="0">
              <a:lnSpc>
                <a:spcPct val="100000"/>
              </a:lnSpc>
              <a:spcBef>
                <a:spcPts val="595"/>
              </a:spcBef>
              <a:spcAft>
                <a:spcPts val="0"/>
              </a:spcAft>
              <a:buClr>
                <a:srgbClr val="FF5A33"/>
              </a:buClr>
              <a:buSzPts val="2400"/>
              <a:buFont typeface="Noto Sans Symbols"/>
              <a:buChar char="❖"/>
            </a:pPr>
            <a:r>
              <a:rPr lang="en-US" sz="2400" b="1" i="0" u="none" strike="noStrike" cap="none">
                <a:solidFill>
                  <a:schemeClr val="dk1"/>
                </a:solidFill>
                <a:latin typeface="Times New Roman"/>
                <a:ea typeface="Times New Roman"/>
                <a:cs typeface="Times New Roman"/>
                <a:sym typeface="Times New Roman"/>
              </a:rPr>
              <a:t>Tất cả </a:t>
            </a:r>
            <a:r>
              <a:rPr lang="en-US" sz="2400" b="0" i="0" u="none" strike="noStrike" cap="none">
                <a:solidFill>
                  <a:schemeClr val="dk1"/>
                </a:solidFill>
                <a:latin typeface="Times New Roman"/>
                <a:ea typeface="Times New Roman"/>
                <a:cs typeface="Times New Roman"/>
                <a:sym typeface="Times New Roman"/>
              </a:rPr>
              <a:t>Attribute(thuộc tính) và Method(hàm) của một class. </a:t>
            </a:r>
            <a:r>
              <a:rPr lang="en-US" sz="2400" b="1" i="0" u="none" strike="noStrike" cap="none">
                <a:solidFill>
                  <a:schemeClr val="dk1"/>
                </a:solidFill>
                <a:latin typeface="Times New Roman"/>
                <a:ea typeface="Times New Roman"/>
                <a:cs typeface="Times New Roman"/>
                <a:sym typeface="Times New Roman"/>
              </a:rPr>
              <a:t>Nếu muốn sử dụng</a:t>
            </a:r>
            <a:r>
              <a:rPr lang="en-US" sz="2400" b="0" i="0" u="none" strike="noStrike" cap="none">
                <a:solidFill>
                  <a:schemeClr val="dk1"/>
                </a:solidFill>
                <a:latin typeface="Times New Roman"/>
                <a:ea typeface="Times New Roman"/>
                <a:cs typeface="Times New Roman"/>
                <a:sym typeface="Times New Roman"/>
              </a:rPr>
              <a:t> chúng. </a:t>
            </a:r>
            <a:r>
              <a:rPr lang="en-US" sz="2400" b="1" i="0" u="none" strike="noStrike" cap="none">
                <a:solidFill>
                  <a:schemeClr val="dk1"/>
                </a:solidFill>
                <a:latin typeface="Times New Roman"/>
                <a:ea typeface="Times New Roman"/>
                <a:cs typeface="Times New Roman"/>
                <a:sym typeface="Times New Roman"/>
              </a:rPr>
              <a:t>Bắt buộc phải</a:t>
            </a:r>
            <a:r>
              <a:rPr lang="en-US" sz="2400" b="0" i="0" u="none" strike="noStrike" cap="none">
                <a:solidFill>
                  <a:schemeClr val="dk1"/>
                </a:solidFill>
                <a:latin typeface="Times New Roman"/>
                <a:ea typeface="Times New Roman"/>
                <a:cs typeface="Times New Roman"/>
                <a:sym typeface="Times New Roman"/>
              </a:rPr>
              <a:t> thông qua </a:t>
            </a:r>
            <a:r>
              <a:rPr lang="en-US" sz="2400" b="1" i="0" u="none" strike="noStrike" cap="none">
                <a:solidFill>
                  <a:schemeClr val="dk1"/>
                </a:solidFill>
                <a:latin typeface="Times New Roman"/>
                <a:ea typeface="Times New Roman"/>
                <a:cs typeface="Times New Roman"/>
                <a:sym typeface="Times New Roman"/>
              </a:rPr>
              <a:t>khởi tạo đối tượng</a:t>
            </a:r>
            <a:r>
              <a:rPr lang="en-US" sz="2400" b="0" i="0" u="none" strike="noStrike" cap="none">
                <a:solidFill>
                  <a:schemeClr val="dk1"/>
                </a:solidFill>
                <a:latin typeface="Times New Roman"/>
                <a:ea typeface="Times New Roman"/>
                <a:cs typeface="Times New Roman"/>
                <a:sym typeface="Times New Roman"/>
              </a:rPr>
              <a:t> constructor(Hàm khởi tạo). </a:t>
            </a:r>
            <a:r>
              <a:rPr lang="en-US" sz="2400" b="1" i="0" u="none" strike="noStrike" cap="none">
                <a:solidFill>
                  <a:schemeClr val="dk1"/>
                </a:solidFill>
                <a:latin typeface="Times New Roman"/>
                <a:ea typeface="Times New Roman"/>
                <a:cs typeface="Times New Roman"/>
                <a:sym typeface="Times New Roman"/>
              </a:rPr>
              <a:t>Trừ những method tĩnh(static).</a:t>
            </a:r>
            <a:endParaRPr sz="2400" b="0" i="0" u="none" strike="noStrike" cap="none">
              <a:solidFill>
                <a:srgbClr val="000000"/>
              </a:solidFill>
              <a:latin typeface="Times New Roman"/>
              <a:ea typeface="Times New Roman"/>
              <a:cs typeface="Times New Roman"/>
              <a:sym typeface="Times New Roman"/>
            </a:endParaRPr>
          </a:p>
          <a:p>
            <a:pPr marL="755015" marR="0" lvl="1" indent="-285750" algn="l" rtl="0">
              <a:lnSpc>
                <a:spcPct val="100000"/>
              </a:lnSpc>
              <a:spcBef>
                <a:spcPts val="59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 Giá trị mặc định(default) của mọi đối tượng là null</a:t>
            </a:r>
            <a:endParaRPr/>
          </a:p>
          <a:p>
            <a:pPr marL="755015" marR="0" lvl="1" indent="-285750" algn="l" rtl="0">
              <a:spcBef>
                <a:spcPts val="59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Ví dụ:</a:t>
            </a:r>
            <a:endParaRPr/>
          </a:p>
          <a:p>
            <a:pPr marL="0" marR="0" lvl="0" indent="0" algn="ctr" rtl="0">
              <a:spcBef>
                <a:spcPts val="0"/>
              </a:spcBef>
              <a:spcAft>
                <a:spcPts val="0"/>
              </a:spcAft>
              <a:buNone/>
            </a:pPr>
            <a:r>
              <a:rPr lang="en-US" sz="2800">
                <a:solidFill>
                  <a:srgbClr val="F52D04"/>
                </a:solidFill>
                <a:latin typeface="Times New Roman"/>
                <a:ea typeface="Times New Roman"/>
                <a:cs typeface="Times New Roman"/>
                <a:sym typeface="Times New Roman"/>
              </a:rPr>
              <a:t>String</a:t>
            </a:r>
            <a:r>
              <a:rPr lang="en-US" sz="2800">
                <a:solidFill>
                  <a:schemeClr val="dk1"/>
                </a:solidFill>
                <a:latin typeface="Times New Roman"/>
                <a:ea typeface="Times New Roman"/>
                <a:cs typeface="Times New Roman"/>
                <a:sym typeface="Times New Roman"/>
              </a:rPr>
              <a:t> strA; =&gt; strA = null;</a:t>
            </a:r>
            <a:endParaRPr sz="2800">
              <a:solidFill>
                <a:srgbClr val="F52D04"/>
              </a:solidFill>
              <a:latin typeface="Times New Roman"/>
              <a:ea typeface="Times New Roman"/>
              <a:cs typeface="Times New Roman"/>
              <a:sym typeface="Times New Roman"/>
            </a:endParaRPr>
          </a:p>
          <a:p>
            <a:pPr marL="0" marR="0" lvl="0" indent="0" algn="ctr" rtl="0">
              <a:spcBef>
                <a:spcPts val="0"/>
              </a:spcBef>
              <a:spcAft>
                <a:spcPts val="0"/>
              </a:spcAft>
              <a:buNone/>
            </a:pPr>
            <a:r>
              <a:rPr lang="en-US" sz="2800">
                <a:solidFill>
                  <a:srgbClr val="F52D04"/>
                </a:solidFill>
                <a:latin typeface="Times New Roman"/>
                <a:ea typeface="Times New Roman"/>
                <a:cs typeface="Times New Roman"/>
                <a:sym typeface="Times New Roman"/>
              </a:rPr>
              <a:t>Car</a:t>
            </a:r>
            <a:r>
              <a:rPr lang="en-US" sz="2800">
                <a:solidFill>
                  <a:srgbClr val="000000"/>
                </a:solidFill>
                <a:latin typeface="Times New Roman"/>
                <a:ea typeface="Times New Roman"/>
                <a:cs typeface="Times New Roman"/>
                <a:sym typeface="Times New Roman"/>
              </a:rPr>
              <a:t> audi; =&gt; audi = null;</a:t>
            </a:r>
            <a:endParaRPr sz="2800">
              <a:solidFill>
                <a:srgbClr val="F52D04"/>
              </a:solidFill>
              <a:latin typeface="Times New Roman"/>
              <a:ea typeface="Times New Roman"/>
              <a:cs typeface="Times New Roman"/>
              <a:sym typeface="Times New Roman"/>
            </a:endParaRPr>
          </a:p>
          <a:p>
            <a:pPr marL="755015" marR="0" lvl="1" indent="-133350" algn="l" rtl="0">
              <a:spcBef>
                <a:spcPts val="595"/>
              </a:spcBef>
              <a:spcAft>
                <a:spcPts val="0"/>
              </a:spcAft>
              <a:buClr>
                <a:srgbClr val="FF5A33"/>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a:p>
            <a:pPr marL="755015" marR="0" lvl="1" indent="-133350" algn="l" rtl="0">
              <a:lnSpc>
                <a:spcPct val="100000"/>
              </a:lnSpc>
              <a:spcBef>
                <a:spcPts val="595"/>
              </a:spcBef>
              <a:spcAft>
                <a:spcPts val="0"/>
              </a:spcAft>
              <a:buClr>
                <a:srgbClr val="FF5A33"/>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09"/>
                                        </p:tgtEl>
                                        <p:attrNameLst>
                                          <p:attrName>style.visibility</p:attrName>
                                        </p:attrNameLst>
                                      </p:cBhvr>
                                      <p:to>
                                        <p:strVal val="visible"/>
                                      </p:to>
                                    </p:set>
                                    <p:anim calcmode="lin" valueType="num">
                                      <p:cBhvr additive="base">
                                        <p:cTn id="7" dur="500"/>
                                        <p:tgtEl>
                                          <p:spTgt spid="40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21"/>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21" name="Google Shape;421;p21"/>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422" name="Google Shape;422;p21"/>
          <p:cNvGrpSpPr/>
          <p:nvPr/>
        </p:nvGrpSpPr>
        <p:grpSpPr>
          <a:xfrm>
            <a:off x="1219773" y="996005"/>
            <a:ext cx="9144000" cy="614338"/>
            <a:chOff x="3129129" y="1121776"/>
            <a:chExt cx="5933741" cy="1171624"/>
          </a:xfrm>
        </p:grpSpPr>
        <p:sp>
          <p:nvSpPr>
            <p:cNvPr id="423" name="Google Shape;423;p21"/>
            <p:cNvSpPr/>
            <p:nvPr/>
          </p:nvSpPr>
          <p:spPr>
            <a:xfrm>
              <a:off x="3129129" y="1121776"/>
              <a:ext cx="5933741" cy="1171624"/>
            </a:xfrm>
            <a:prstGeom prst="roundRect">
              <a:avLst>
                <a:gd name="adj" fmla="val 50000"/>
              </a:avLst>
            </a:prstGeom>
            <a:solidFill>
              <a:srgbClr val="F3742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424" name="Google Shape;424;p21"/>
            <p:cNvSpPr/>
            <p:nvPr/>
          </p:nvSpPr>
          <p:spPr>
            <a:xfrm>
              <a:off x="3289330" y="1253414"/>
              <a:ext cx="5613340" cy="908350"/>
            </a:xfrm>
            <a:prstGeom prst="roundRect">
              <a:avLst>
                <a:gd name="adj" fmla="val 50000"/>
              </a:avLst>
            </a:prstGeom>
            <a:solidFill>
              <a:srgbClr val="F37422"/>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Constructor (Hàm Khởi Tạo Đối Tượng)</a:t>
              </a:r>
              <a:endParaRPr sz="2800" b="1">
                <a:solidFill>
                  <a:schemeClr val="lt1"/>
                </a:solidFill>
                <a:latin typeface="Times New Roman"/>
                <a:ea typeface="Times New Roman"/>
                <a:cs typeface="Times New Roman"/>
                <a:sym typeface="Times New Roman"/>
              </a:endParaRPr>
            </a:p>
          </p:txBody>
        </p:sp>
      </p:grpSp>
      <p:grpSp>
        <p:nvGrpSpPr>
          <p:cNvPr id="425" name="Google Shape;425;p21"/>
          <p:cNvGrpSpPr/>
          <p:nvPr/>
        </p:nvGrpSpPr>
        <p:grpSpPr>
          <a:xfrm>
            <a:off x="-262519" y="1065029"/>
            <a:ext cx="2548519" cy="1527861"/>
            <a:chOff x="3099688" y="693634"/>
            <a:chExt cx="4354533" cy="2400859"/>
          </a:xfrm>
        </p:grpSpPr>
        <p:sp>
          <p:nvSpPr>
            <p:cNvPr id="426" name="Google Shape;426;p21"/>
            <p:cNvSpPr/>
            <p:nvPr/>
          </p:nvSpPr>
          <p:spPr>
            <a:xfrm rot="-2700000">
              <a:off x="3487954" y="1295115"/>
              <a:ext cx="1219082" cy="160314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427" name="Google Shape;427;p21"/>
            <p:cNvSpPr/>
            <p:nvPr/>
          </p:nvSpPr>
          <p:spPr>
            <a:xfrm>
              <a:off x="6022029" y="693634"/>
              <a:ext cx="1432192" cy="748437"/>
            </a:xfrm>
            <a:prstGeom prst="ellipse">
              <a:avLst/>
            </a:prstGeom>
            <a:solidFill>
              <a:srgbClr val="FF0000">
                <a:alpha val="13725"/>
              </a:srgb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05</a:t>
              </a:r>
              <a:endParaRPr sz="2800">
                <a:solidFill>
                  <a:schemeClr val="lt1"/>
                </a:solidFill>
                <a:latin typeface="Impact"/>
                <a:ea typeface="Impact"/>
                <a:cs typeface="Impact"/>
                <a:sym typeface="Impact"/>
              </a:endParaRPr>
            </a:p>
          </p:txBody>
        </p:sp>
      </p:grpSp>
      <p:sp>
        <p:nvSpPr>
          <p:cNvPr id="428" name="Google Shape;428;p21"/>
          <p:cNvSpPr txBox="1"/>
          <p:nvPr/>
        </p:nvSpPr>
        <p:spPr>
          <a:xfrm>
            <a:off x="1752600" y="1679367"/>
            <a:ext cx="7924165" cy="5573962"/>
          </a:xfrm>
          <a:prstGeom prst="rect">
            <a:avLst/>
          </a:prstGeom>
          <a:noFill/>
          <a:ln>
            <a:noFill/>
          </a:ln>
        </p:spPr>
        <p:txBody>
          <a:bodyPr spcFirstLastPara="1" wrap="square" lIns="0" tIns="99675" rIns="0" bIns="0" anchor="t" anchorCtr="0">
            <a:spAutoFit/>
          </a:bodyPr>
          <a:lstStyle/>
          <a:p>
            <a:pPr marL="354965" marR="0" lvl="0" indent="-342265" algn="l" rtl="0">
              <a:lnSpc>
                <a:spcPct val="100000"/>
              </a:lnSpc>
              <a:spcBef>
                <a:spcPts val="0"/>
              </a:spcBef>
              <a:spcAft>
                <a:spcPts val="0"/>
              </a:spcAft>
              <a:buClr>
                <a:srgbClr val="FF5A33"/>
              </a:buClr>
              <a:buSzPts val="2800"/>
              <a:buFont typeface="Noto Sans Symbols"/>
              <a:buChar char="❑"/>
            </a:pPr>
            <a:r>
              <a:rPr lang="en-US" sz="2800">
                <a:solidFill>
                  <a:schemeClr val="dk1"/>
                </a:solidFill>
                <a:latin typeface="Times New Roman"/>
                <a:ea typeface="Times New Roman"/>
                <a:cs typeface="Times New Roman"/>
                <a:sym typeface="Times New Roman"/>
              </a:rPr>
              <a:t>Các quy tắc tạo constructor trong Java(2 Quy tắc):</a:t>
            </a:r>
            <a:endParaRPr/>
          </a:p>
          <a:p>
            <a:pPr marL="755015" marR="0" lvl="1" indent="-285750" algn="l" rtl="0">
              <a:lnSpc>
                <a:spcPct val="100000"/>
              </a:lnSpc>
              <a:spcBef>
                <a:spcPts val="59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Tên constructor phải trùng tên class chứa nó.</a:t>
            </a:r>
            <a:endParaRPr sz="2400" b="0" i="0" u="none" strike="noStrike" cap="none">
              <a:solidFill>
                <a:schemeClr val="dk1"/>
              </a:solidFill>
              <a:latin typeface="Times New Roman"/>
              <a:ea typeface="Times New Roman"/>
              <a:cs typeface="Times New Roman"/>
              <a:sym typeface="Times New Roman"/>
            </a:endParaRPr>
          </a:p>
          <a:p>
            <a:pPr marL="755015" marR="0" lvl="1" indent="-285750" algn="l" rtl="0">
              <a:lnSpc>
                <a:spcPct val="100000"/>
              </a:lnSpc>
              <a:spcBef>
                <a:spcPts val="59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Constructor không có kiểu dữ liệu trả về tường minh.</a:t>
            </a:r>
            <a:endParaRPr sz="2400" b="0" i="0" u="none" strike="noStrike" cap="none">
              <a:solidFill>
                <a:schemeClr val="dk1"/>
              </a:solidFill>
              <a:latin typeface="Times New Roman"/>
              <a:ea typeface="Times New Roman"/>
              <a:cs typeface="Times New Roman"/>
              <a:sym typeface="Times New Roman"/>
            </a:endParaRPr>
          </a:p>
          <a:p>
            <a:pPr marL="755015" marR="0" lvl="1" indent="-107950" algn="l" rtl="0">
              <a:lnSpc>
                <a:spcPct val="100000"/>
              </a:lnSpc>
              <a:spcBef>
                <a:spcPts val="595"/>
              </a:spcBef>
              <a:spcAft>
                <a:spcPts val="0"/>
              </a:spcAft>
              <a:buClr>
                <a:srgbClr val="FF5A33"/>
              </a:buClr>
              <a:buSzPts val="2800"/>
              <a:buFont typeface="Noto Sans Symbols"/>
              <a:buNone/>
            </a:pPr>
            <a:endParaRPr sz="2800" b="0" i="0" u="none" strike="noStrike" cap="none">
              <a:solidFill>
                <a:schemeClr val="dk1"/>
              </a:solidFill>
              <a:latin typeface="Times New Roman"/>
              <a:ea typeface="Times New Roman"/>
              <a:cs typeface="Times New Roman"/>
              <a:sym typeface="Times New Roman"/>
            </a:endParaRPr>
          </a:p>
          <a:p>
            <a:pPr marL="354965" marR="0" lvl="0" indent="-342265" algn="l" rtl="0">
              <a:lnSpc>
                <a:spcPct val="100000"/>
              </a:lnSpc>
              <a:spcBef>
                <a:spcPts val="785"/>
              </a:spcBef>
              <a:spcAft>
                <a:spcPts val="0"/>
              </a:spcAft>
              <a:buClr>
                <a:srgbClr val="FF5A33"/>
              </a:buClr>
              <a:buSzPts val="2800"/>
              <a:buFont typeface="Noto Sans Symbols"/>
              <a:buChar char="❑"/>
            </a:pPr>
            <a:r>
              <a:rPr lang="en-US" sz="2800">
                <a:solidFill>
                  <a:schemeClr val="dk1"/>
                </a:solidFill>
                <a:latin typeface="Times New Roman"/>
                <a:ea typeface="Times New Roman"/>
                <a:cs typeface="Times New Roman"/>
                <a:sym typeface="Times New Roman"/>
              </a:rPr>
              <a:t>Các kiểu của Java Constructor(2 Kiểu):</a:t>
            </a:r>
            <a:endParaRPr/>
          </a:p>
          <a:p>
            <a:pPr marL="755015" marR="0" lvl="1" indent="-285750" algn="l" rtl="0">
              <a:lnSpc>
                <a:spcPct val="100000"/>
              </a:lnSpc>
              <a:spcBef>
                <a:spcPts val="59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Constructor mặc định (không có tham số truyền vào)</a:t>
            </a:r>
            <a:endParaRPr sz="2400" b="0" i="0" u="none" strike="noStrike" cap="none">
              <a:solidFill>
                <a:schemeClr val="dk1"/>
              </a:solidFill>
              <a:latin typeface="Times New Roman"/>
              <a:ea typeface="Times New Roman"/>
              <a:cs typeface="Times New Roman"/>
              <a:sym typeface="Times New Roman"/>
            </a:endParaRPr>
          </a:p>
          <a:p>
            <a:pPr marL="755015" marR="0" lvl="1" indent="-285750" algn="l" rtl="0">
              <a:spcBef>
                <a:spcPts val="59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 Constructor có tham số</a:t>
            </a:r>
            <a:endParaRPr sz="2400" b="0" i="0" u="none" strike="noStrike" cap="none">
              <a:solidFill>
                <a:schemeClr val="dk1"/>
              </a:solidFill>
              <a:latin typeface="Times New Roman"/>
              <a:ea typeface="Times New Roman"/>
              <a:cs typeface="Times New Roman"/>
              <a:sym typeface="Times New Roman"/>
            </a:endParaRPr>
          </a:p>
          <a:p>
            <a:pPr marL="755015" marR="0" lvl="1" indent="-285750" algn="l" rtl="0">
              <a:lnSpc>
                <a:spcPct val="100000"/>
              </a:lnSpc>
              <a:spcBef>
                <a:spcPts val="59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Constructor Overloading(Ghi đè hàm khởi tạo) – Nhiều hàm khởi tạo khác nhau.</a:t>
            </a:r>
            <a:endParaRPr/>
          </a:p>
          <a:p>
            <a:pPr marL="755015" marR="0" lvl="1" indent="-107950" algn="l" rtl="0">
              <a:lnSpc>
                <a:spcPct val="100000"/>
              </a:lnSpc>
              <a:spcBef>
                <a:spcPts val="595"/>
              </a:spcBef>
              <a:spcAft>
                <a:spcPts val="0"/>
              </a:spcAft>
              <a:buClr>
                <a:srgbClr val="FF5A33"/>
              </a:buClr>
              <a:buSzPts val="2800"/>
              <a:buFont typeface="Noto Sans Symbols"/>
              <a:buNone/>
            </a:pPr>
            <a:endParaRPr sz="2800" b="0" i="0" u="none" strike="noStrike" cap="none">
              <a:solidFill>
                <a:srgbClr val="F52D04"/>
              </a:solidFill>
              <a:latin typeface="Times New Roman"/>
              <a:ea typeface="Times New Roman"/>
              <a:cs typeface="Times New Roman"/>
              <a:sym typeface="Times New Roman"/>
            </a:endParaRPr>
          </a:p>
          <a:p>
            <a:pPr marL="755015" marR="0" lvl="1" indent="-133350" algn="l" rtl="0">
              <a:spcBef>
                <a:spcPts val="595"/>
              </a:spcBef>
              <a:spcAft>
                <a:spcPts val="0"/>
              </a:spcAft>
              <a:buClr>
                <a:srgbClr val="FF5A33"/>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a:p>
            <a:pPr marL="755015" marR="0" lvl="1" indent="-133350" algn="l" rtl="0">
              <a:lnSpc>
                <a:spcPct val="100000"/>
              </a:lnSpc>
              <a:spcBef>
                <a:spcPts val="595"/>
              </a:spcBef>
              <a:spcAft>
                <a:spcPts val="0"/>
              </a:spcAft>
              <a:buClr>
                <a:srgbClr val="FF5A33"/>
              </a:buClr>
              <a:buSzPts val="2400"/>
              <a:buFont typeface="Noto Sans Symbols"/>
              <a:buNone/>
            </a:pP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22"/>
                                        </p:tgtEl>
                                        <p:attrNameLst>
                                          <p:attrName>style.visibility</p:attrName>
                                        </p:attrNameLst>
                                      </p:cBhvr>
                                      <p:to>
                                        <p:strVal val="visible"/>
                                      </p:to>
                                    </p:set>
                                    <p:anim calcmode="lin" valueType="num">
                                      <p:cBhvr additive="base">
                                        <p:cTn id="7" dur="500"/>
                                        <p:tgtEl>
                                          <p:spTgt spid="42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22"/>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34" name="Google Shape;434;p22"/>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435" name="Google Shape;435;p22"/>
          <p:cNvGrpSpPr/>
          <p:nvPr/>
        </p:nvGrpSpPr>
        <p:grpSpPr>
          <a:xfrm>
            <a:off x="1219773" y="996005"/>
            <a:ext cx="9144000" cy="614338"/>
            <a:chOff x="3129129" y="1121776"/>
            <a:chExt cx="5933741" cy="1171624"/>
          </a:xfrm>
        </p:grpSpPr>
        <p:sp>
          <p:nvSpPr>
            <p:cNvPr id="436" name="Google Shape;436;p22"/>
            <p:cNvSpPr/>
            <p:nvPr/>
          </p:nvSpPr>
          <p:spPr>
            <a:xfrm>
              <a:off x="3129129" y="1121776"/>
              <a:ext cx="5933741" cy="1171624"/>
            </a:xfrm>
            <a:prstGeom prst="roundRect">
              <a:avLst>
                <a:gd name="adj" fmla="val 50000"/>
              </a:avLst>
            </a:prstGeom>
            <a:solidFill>
              <a:srgbClr val="F3742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437" name="Google Shape;437;p22"/>
            <p:cNvSpPr/>
            <p:nvPr/>
          </p:nvSpPr>
          <p:spPr>
            <a:xfrm>
              <a:off x="3289330" y="1253414"/>
              <a:ext cx="5613340" cy="908350"/>
            </a:xfrm>
            <a:prstGeom prst="roundRect">
              <a:avLst>
                <a:gd name="adj" fmla="val 50000"/>
              </a:avLst>
            </a:prstGeom>
            <a:solidFill>
              <a:srgbClr val="F37422"/>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Constructor (Hàm Khởi Tạo Đối Tượng)</a:t>
              </a:r>
              <a:endParaRPr sz="2800" b="1">
                <a:solidFill>
                  <a:schemeClr val="lt1"/>
                </a:solidFill>
                <a:latin typeface="Times New Roman"/>
                <a:ea typeface="Times New Roman"/>
                <a:cs typeface="Times New Roman"/>
                <a:sym typeface="Times New Roman"/>
              </a:endParaRPr>
            </a:p>
          </p:txBody>
        </p:sp>
      </p:grpSp>
      <p:grpSp>
        <p:nvGrpSpPr>
          <p:cNvPr id="438" name="Google Shape;438;p22"/>
          <p:cNvGrpSpPr/>
          <p:nvPr/>
        </p:nvGrpSpPr>
        <p:grpSpPr>
          <a:xfrm>
            <a:off x="-262519" y="1065029"/>
            <a:ext cx="2548519" cy="1527861"/>
            <a:chOff x="3099688" y="693634"/>
            <a:chExt cx="4354533" cy="2400859"/>
          </a:xfrm>
        </p:grpSpPr>
        <p:sp>
          <p:nvSpPr>
            <p:cNvPr id="439" name="Google Shape;439;p22"/>
            <p:cNvSpPr/>
            <p:nvPr/>
          </p:nvSpPr>
          <p:spPr>
            <a:xfrm rot="-2700000">
              <a:off x="3487954" y="1295115"/>
              <a:ext cx="1219082" cy="160314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440" name="Google Shape;440;p22"/>
            <p:cNvSpPr/>
            <p:nvPr/>
          </p:nvSpPr>
          <p:spPr>
            <a:xfrm>
              <a:off x="6022029" y="693634"/>
              <a:ext cx="1432192" cy="748437"/>
            </a:xfrm>
            <a:prstGeom prst="ellipse">
              <a:avLst/>
            </a:prstGeom>
            <a:solidFill>
              <a:srgbClr val="FF0000">
                <a:alpha val="13725"/>
              </a:srgb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05</a:t>
              </a:r>
              <a:endParaRPr sz="2800">
                <a:solidFill>
                  <a:schemeClr val="lt1"/>
                </a:solidFill>
                <a:latin typeface="Impact"/>
                <a:ea typeface="Impact"/>
                <a:cs typeface="Impact"/>
                <a:sym typeface="Impact"/>
              </a:endParaRPr>
            </a:p>
          </p:txBody>
        </p:sp>
      </p:grpSp>
      <p:sp>
        <p:nvSpPr>
          <p:cNvPr id="441" name="Google Shape;441;p22"/>
          <p:cNvSpPr txBox="1"/>
          <p:nvPr/>
        </p:nvSpPr>
        <p:spPr>
          <a:xfrm>
            <a:off x="1367630" y="1973282"/>
            <a:ext cx="9071770" cy="4396075"/>
          </a:xfrm>
          <a:prstGeom prst="rect">
            <a:avLst/>
          </a:prstGeom>
          <a:noFill/>
          <a:ln>
            <a:noFill/>
          </a:ln>
        </p:spPr>
        <p:txBody>
          <a:bodyPr spcFirstLastPara="1" wrap="square" lIns="91425" tIns="45700" rIns="91425" bIns="45700" anchor="t" anchorCtr="0">
            <a:spAutoFit/>
          </a:bodyPr>
          <a:lstStyle/>
          <a:p>
            <a:pPr marL="354965" marR="0" lvl="0" indent="-342265" algn="l" rtl="0">
              <a:spcBef>
                <a:spcPts val="0"/>
              </a:spcBef>
              <a:spcAft>
                <a:spcPts val="0"/>
              </a:spcAft>
              <a:buClr>
                <a:srgbClr val="FF5A33"/>
              </a:buClr>
              <a:buSzPts val="2800"/>
              <a:buFont typeface="Noto Sans Symbols"/>
              <a:buChar char="❑"/>
            </a:pPr>
            <a:r>
              <a:rPr lang="en-US" sz="2800">
                <a:solidFill>
                  <a:schemeClr val="dk1"/>
                </a:solidFill>
                <a:latin typeface="Times New Roman"/>
                <a:ea typeface="Times New Roman"/>
                <a:cs typeface="Times New Roman"/>
                <a:sym typeface="Times New Roman"/>
              </a:rPr>
              <a:t>Constructor mặc định (không có tham số truyền vào):</a:t>
            </a:r>
            <a:endParaRPr sz="2800" b="1">
              <a:solidFill>
                <a:schemeClr val="dk1"/>
              </a:solidFill>
              <a:latin typeface="Times New Roman"/>
              <a:ea typeface="Times New Roman"/>
              <a:cs typeface="Times New Roman"/>
              <a:sym typeface="Times New Roman"/>
            </a:endParaRPr>
          </a:p>
          <a:p>
            <a:pPr marL="755015" marR="0" lvl="1" indent="-285750" algn="l" rtl="0">
              <a:spcBef>
                <a:spcPts val="595"/>
              </a:spcBef>
              <a:spcAft>
                <a:spcPts val="0"/>
              </a:spcAft>
              <a:buClr>
                <a:srgbClr val="FF5A33"/>
              </a:buClr>
              <a:buSzPts val="2400"/>
              <a:buFont typeface="Noto Sans Symbols"/>
              <a:buChar char="❖"/>
            </a:pPr>
            <a:r>
              <a:rPr lang="en-US" sz="2400" b="0" i="0" u="none" strike="noStrike" cap="none">
                <a:solidFill>
                  <a:srgbClr val="000000"/>
                </a:solidFill>
                <a:latin typeface="Arial"/>
                <a:ea typeface="Arial"/>
                <a:cs typeface="Arial"/>
                <a:sym typeface="Arial"/>
              </a:rPr>
              <a:t>Tên constructor phải trùng tên class chứa nó.</a:t>
            </a:r>
            <a:endParaRPr sz="2400" b="0" i="0" u="none" strike="noStrike" cap="none">
              <a:solidFill>
                <a:srgbClr val="000000"/>
              </a:solidFill>
              <a:latin typeface="Arial"/>
              <a:ea typeface="Arial"/>
              <a:cs typeface="Arial"/>
              <a:sym typeface="Arial"/>
            </a:endParaRPr>
          </a:p>
          <a:p>
            <a:pPr marL="755015" marR="0" lvl="1" indent="-285750" algn="l" rtl="0">
              <a:spcBef>
                <a:spcPts val="595"/>
              </a:spcBef>
              <a:spcAft>
                <a:spcPts val="0"/>
              </a:spcAft>
              <a:buClr>
                <a:srgbClr val="FF5A33"/>
              </a:buClr>
              <a:buSzPts val="2400"/>
              <a:buFont typeface="Noto Sans Symbols"/>
              <a:buChar char="❖"/>
            </a:pPr>
            <a:r>
              <a:rPr lang="en-US" sz="2400" b="0" i="0" u="none" strike="noStrike" cap="none">
                <a:solidFill>
                  <a:srgbClr val="000000"/>
                </a:solidFill>
                <a:latin typeface="Arial"/>
                <a:ea typeface="Arial"/>
                <a:cs typeface="Arial"/>
                <a:sym typeface="Arial"/>
              </a:rPr>
              <a:t>Một constructor mà không có tham số được gọi là constructor mặc định.</a:t>
            </a:r>
            <a:endParaRPr/>
          </a:p>
          <a:p>
            <a:pPr marL="755015" marR="0" lvl="1" indent="-285750" algn="l" rtl="0">
              <a:spcBef>
                <a:spcPts val="595"/>
              </a:spcBef>
              <a:spcAft>
                <a:spcPts val="0"/>
              </a:spcAft>
              <a:buClr>
                <a:srgbClr val="FF5A33"/>
              </a:buClr>
              <a:buSzPts val="2400"/>
              <a:buFont typeface="Noto Sans Symbols"/>
              <a:buChar char="❖"/>
            </a:pPr>
            <a:r>
              <a:rPr lang="en-US" sz="2400" b="0" i="0" u="none" strike="noStrike" cap="none">
                <a:solidFill>
                  <a:srgbClr val="000000"/>
                </a:solidFill>
                <a:latin typeface="Arial"/>
                <a:ea typeface="Arial"/>
                <a:cs typeface="Arial"/>
                <a:sym typeface="Arial"/>
              </a:rPr>
              <a:t>Khi một class không có bất kì constructor nào =&gt; constructor mặc định này sẽ ngầm sinh ra trong class.</a:t>
            </a:r>
            <a:endParaRPr/>
          </a:p>
          <a:p>
            <a:pPr marL="755015" marR="0" lvl="1" indent="-285750" algn="l" rtl="0">
              <a:spcBef>
                <a:spcPts val="595"/>
              </a:spcBef>
              <a:spcAft>
                <a:spcPts val="0"/>
              </a:spcAft>
              <a:buClr>
                <a:srgbClr val="FF5A33"/>
              </a:buClr>
              <a:buSzPts val="2400"/>
              <a:buFont typeface="Noto Sans Symbols"/>
              <a:buChar char="❖"/>
            </a:pPr>
            <a:r>
              <a:rPr lang="en-US" sz="2400" b="0" i="0" u="none" strike="noStrike" cap="none">
                <a:solidFill>
                  <a:srgbClr val="000000"/>
                </a:solidFill>
                <a:latin typeface="Arial"/>
                <a:ea typeface="Arial"/>
                <a:cs typeface="Arial"/>
                <a:sym typeface="Arial"/>
              </a:rPr>
              <a:t>Khi tạo 1 constructor có tham số. Thì constructor mặc định sẽ mất. Nếu muốn dùng thì phải tạo lại constructor mặc định.</a:t>
            </a:r>
            <a:endParaRPr/>
          </a:p>
          <a:p>
            <a:pPr marL="755015" marR="0" lvl="1" indent="-133350" algn="l" rtl="0">
              <a:spcBef>
                <a:spcPts val="595"/>
              </a:spcBef>
              <a:spcAft>
                <a:spcPts val="0"/>
              </a:spcAft>
              <a:buClr>
                <a:srgbClr val="FF5A33"/>
              </a:buClr>
              <a:buSzPts val="2400"/>
              <a:buFont typeface="Noto Sans Symbols"/>
              <a:buNone/>
            </a:pPr>
            <a:endParaRPr sz="2400" b="0" i="0" u="none" strike="noStrike" cap="none">
              <a:solidFill>
                <a:srgbClr val="000000"/>
              </a:solidFill>
              <a:latin typeface="Arial"/>
              <a:ea typeface="Arial"/>
              <a:cs typeface="Arial"/>
              <a:sym typeface="Arial"/>
            </a:endParaRPr>
          </a:p>
          <a:p>
            <a:pPr marL="354965" marR="0" lvl="0" indent="-164465" algn="l" rtl="0">
              <a:spcBef>
                <a:spcPts val="785"/>
              </a:spcBef>
              <a:spcAft>
                <a:spcPts val="0"/>
              </a:spcAft>
              <a:buClr>
                <a:srgbClr val="FF5A33"/>
              </a:buClr>
              <a:buSzPts val="2800"/>
              <a:buFont typeface="Noto Sans Symbols"/>
              <a:buNone/>
            </a:pPr>
            <a:endParaRPr sz="2800" b="1">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35"/>
                                        </p:tgtEl>
                                        <p:attrNameLst>
                                          <p:attrName>style.visibility</p:attrName>
                                        </p:attrNameLst>
                                      </p:cBhvr>
                                      <p:to>
                                        <p:strVal val="visible"/>
                                      </p:to>
                                    </p:set>
                                    <p:anim calcmode="lin" valueType="num">
                                      <p:cBhvr additive="base">
                                        <p:cTn id="7" dur="500"/>
                                        <p:tgtEl>
                                          <p:spTgt spid="4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23"/>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47" name="Google Shape;447;p23"/>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448" name="Google Shape;448;p23"/>
          <p:cNvGrpSpPr/>
          <p:nvPr/>
        </p:nvGrpSpPr>
        <p:grpSpPr>
          <a:xfrm>
            <a:off x="1219773" y="996005"/>
            <a:ext cx="9144000" cy="614338"/>
            <a:chOff x="3129129" y="1121776"/>
            <a:chExt cx="5933741" cy="1171624"/>
          </a:xfrm>
        </p:grpSpPr>
        <p:sp>
          <p:nvSpPr>
            <p:cNvPr id="449" name="Google Shape;449;p23"/>
            <p:cNvSpPr/>
            <p:nvPr/>
          </p:nvSpPr>
          <p:spPr>
            <a:xfrm>
              <a:off x="3129129" y="1121776"/>
              <a:ext cx="5933741" cy="1171624"/>
            </a:xfrm>
            <a:prstGeom prst="roundRect">
              <a:avLst>
                <a:gd name="adj" fmla="val 50000"/>
              </a:avLst>
            </a:prstGeom>
            <a:solidFill>
              <a:srgbClr val="F3742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450" name="Google Shape;450;p23"/>
            <p:cNvSpPr/>
            <p:nvPr/>
          </p:nvSpPr>
          <p:spPr>
            <a:xfrm>
              <a:off x="3289330" y="1253414"/>
              <a:ext cx="5613340" cy="908350"/>
            </a:xfrm>
            <a:prstGeom prst="roundRect">
              <a:avLst>
                <a:gd name="adj" fmla="val 50000"/>
              </a:avLst>
            </a:prstGeom>
            <a:solidFill>
              <a:srgbClr val="F37422"/>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Constructor (Hàm Khởi Tạo Đối Tượng)</a:t>
              </a:r>
              <a:endParaRPr sz="2800" b="1">
                <a:solidFill>
                  <a:schemeClr val="lt1"/>
                </a:solidFill>
                <a:latin typeface="Times New Roman"/>
                <a:ea typeface="Times New Roman"/>
                <a:cs typeface="Times New Roman"/>
                <a:sym typeface="Times New Roman"/>
              </a:endParaRPr>
            </a:p>
          </p:txBody>
        </p:sp>
      </p:grpSp>
      <p:grpSp>
        <p:nvGrpSpPr>
          <p:cNvPr id="451" name="Google Shape;451;p23"/>
          <p:cNvGrpSpPr/>
          <p:nvPr/>
        </p:nvGrpSpPr>
        <p:grpSpPr>
          <a:xfrm>
            <a:off x="-262519" y="1065029"/>
            <a:ext cx="2548519" cy="1527861"/>
            <a:chOff x="3099688" y="693634"/>
            <a:chExt cx="4354533" cy="2400859"/>
          </a:xfrm>
        </p:grpSpPr>
        <p:sp>
          <p:nvSpPr>
            <p:cNvPr id="452" name="Google Shape;452;p23"/>
            <p:cNvSpPr/>
            <p:nvPr/>
          </p:nvSpPr>
          <p:spPr>
            <a:xfrm rot="-2700000">
              <a:off x="3487954" y="1295115"/>
              <a:ext cx="1219082" cy="160314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453" name="Google Shape;453;p23"/>
            <p:cNvSpPr/>
            <p:nvPr/>
          </p:nvSpPr>
          <p:spPr>
            <a:xfrm>
              <a:off x="6022029" y="693634"/>
              <a:ext cx="1432192" cy="748437"/>
            </a:xfrm>
            <a:prstGeom prst="ellipse">
              <a:avLst/>
            </a:prstGeom>
            <a:solidFill>
              <a:srgbClr val="FF0000">
                <a:alpha val="13725"/>
              </a:srgb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05</a:t>
              </a:r>
              <a:endParaRPr sz="2800">
                <a:solidFill>
                  <a:schemeClr val="lt1"/>
                </a:solidFill>
                <a:latin typeface="Impact"/>
                <a:ea typeface="Impact"/>
                <a:cs typeface="Impact"/>
                <a:sym typeface="Impact"/>
              </a:endParaRPr>
            </a:p>
          </p:txBody>
        </p:sp>
      </p:grpSp>
      <p:sp>
        <p:nvSpPr>
          <p:cNvPr id="454" name="Google Shape;454;p23"/>
          <p:cNvSpPr txBox="1"/>
          <p:nvPr/>
        </p:nvSpPr>
        <p:spPr>
          <a:xfrm>
            <a:off x="1367630" y="1973282"/>
            <a:ext cx="9071770" cy="4026743"/>
          </a:xfrm>
          <a:prstGeom prst="rect">
            <a:avLst/>
          </a:prstGeom>
          <a:noFill/>
          <a:ln>
            <a:noFill/>
          </a:ln>
        </p:spPr>
        <p:txBody>
          <a:bodyPr spcFirstLastPara="1" wrap="square" lIns="91425" tIns="45700" rIns="91425" bIns="45700" anchor="t" anchorCtr="0">
            <a:spAutoFit/>
          </a:bodyPr>
          <a:lstStyle/>
          <a:p>
            <a:pPr marL="354965" marR="0" lvl="0" indent="-342265" algn="l" rtl="0">
              <a:spcBef>
                <a:spcPts val="0"/>
              </a:spcBef>
              <a:spcAft>
                <a:spcPts val="0"/>
              </a:spcAft>
              <a:buClr>
                <a:srgbClr val="FF5A33"/>
              </a:buClr>
              <a:buSzPts val="2800"/>
              <a:buFont typeface="Noto Sans Symbols"/>
              <a:buChar char="❑"/>
            </a:pPr>
            <a:r>
              <a:rPr lang="en-US" sz="2800">
                <a:solidFill>
                  <a:schemeClr val="dk1"/>
                </a:solidFill>
                <a:latin typeface="Times New Roman"/>
                <a:ea typeface="Times New Roman"/>
                <a:cs typeface="Times New Roman"/>
                <a:sym typeface="Times New Roman"/>
              </a:rPr>
              <a:t>Constructor mặc định (không có tham số truyền vào):</a:t>
            </a:r>
            <a:endParaRPr sz="2800" b="1">
              <a:solidFill>
                <a:schemeClr val="dk1"/>
              </a:solidFill>
              <a:latin typeface="Times New Roman"/>
              <a:ea typeface="Times New Roman"/>
              <a:cs typeface="Times New Roman"/>
              <a:sym typeface="Times New Roman"/>
            </a:endParaRPr>
          </a:p>
          <a:p>
            <a:pPr marL="755015" marR="0" lvl="1" indent="-285750" algn="l" rtl="0">
              <a:spcBef>
                <a:spcPts val="595"/>
              </a:spcBef>
              <a:spcAft>
                <a:spcPts val="0"/>
              </a:spcAft>
              <a:buClr>
                <a:srgbClr val="FF5A33"/>
              </a:buClr>
              <a:buSzPts val="2400"/>
              <a:buFont typeface="Noto Sans Symbols"/>
              <a:buChar char="❖"/>
            </a:pPr>
            <a:r>
              <a:rPr lang="en-US" sz="2400" b="0" i="0" u="none" strike="noStrike" cap="none">
                <a:solidFill>
                  <a:srgbClr val="000000"/>
                </a:solidFill>
                <a:latin typeface="Arial"/>
                <a:ea typeface="Arial"/>
                <a:cs typeface="Arial"/>
                <a:sym typeface="Arial"/>
              </a:rPr>
              <a:t>Cú pháp của Constructor mặc định:</a:t>
            </a:r>
            <a:endParaRPr/>
          </a:p>
          <a:p>
            <a:pPr marL="469265" marR="0" lvl="1" indent="0" algn="ctr" rtl="0">
              <a:spcBef>
                <a:spcPts val="595"/>
              </a:spcBef>
              <a:spcAft>
                <a:spcPts val="0"/>
              </a:spcAft>
              <a:buNone/>
            </a:pPr>
            <a:r>
              <a:rPr lang="en-US" sz="2400" b="0" i="0" u="none" strike="noStrike" cap="none">
                <a:solidFill>
                  <a:srgbClr val="000000"/>
                </a:solidFill>
                <a:latin typeface="Arial"/>
                <a:ea typeface="Arial"/>
                <a:cs typeface="Arial"/>
                <a:sym typeface="Arial"/>
              </a:rPr>
              <a:t>public TenClass(){	}</a:t>
            </a:r>
            <a:endParaRPr/>
          </a:p>
          <a:p>
            <a:pPr marL="755015" marR="0" lvl="1" indent="-285750" algn="l" rtl="0">
              <a:spcBef>
                <a:spcPts val="595"/>
              </a:spcBef>
              <a:spcAft>
                <a:spcPts val="0"/>
              </a:spcAft>
              <a:buClr>
                <a:srgbClr val="FF5A33"/>
              </a:buClr>
              <a:buSzPts val="2400"/>
              <a:buFont typeface="Noto Sans Symbols"/>
              <a:buChar char="❖"/>
            </a:pPr>
            <a:r>
              <a:rPr lang="en-US" sz="2400" b="0" i="0" u="none" strike="noStrike" cap="none">
                <a:solidFill>
                  <a:srgbClr val="000000"/>
                </a:solidFill>
                <a:latin typeface="Arial"/>
                <a:ea typeface="Arial"/>
                <a:cs typeface="Arial"/>
                <a:sym typeface="Arial"/>
              </a:rPr>
              <a:t>Constructor mặc định cung cấp các giá trị mặc định cho các thuộc tính như 0, null, (tùy thuộc vào kiểu dữ liệu) ... tới đối tượng được khởi tạo.</a:t>
            </a:r>
            <a:endParaRPr/>
          </a:p>
          <a:p>
            <a:pPr marL="755015" marR="0" lvl="1" indent="-133350" algn="l" rtl="0">
              <a:spcBef>
                <a:spcPts val="595"/>
              </a:spcBef>
              <a:spcAft>
                <a:spcPts val="0"/>
              </a:spcAft>
              <a:buClr>
                <a:srgbClr val="FF5A33"/>
              </a:buClr>
              <a:buSzPts val="2400"/>
              <a:buFont typeface="Noto Sans Symbols"/>
              <a:buNone/>
            </a:pPr>
            <a:endParaRPr sz="2400" b="0" i="0" u="none" strike="noStrike" cap="none">
              <a:solidFill>
                <a:srgbClr val="000000"/>
              </a:solidFill>
              <a:latin typeface="Arial"/>
              <a:ea typeface="Arial"/>
              <a:cs typeface="Arial"/>
              <a:sym typeface="Arial"/>
            </a:endParaRPr>
          </a:p>
          <a:p>
            <a:pPr marL="755015" marR="0" lvl="1" indent="-133350" algn="l" rtl="0">
              <a:spcBef>
                <a:spcPts val="595"/>
              </a:spcBef>
              <a:spcAft>
                <a:spcPts val="0"/>
              </a:spcAft>
              <a:buClr>
                <a:srgbClr val="FF5A33"/>
              </a:buClr>
              <a:buSzPts val="2400"/>
              <a:buFont typeface="Noto Sans Symbols"/>
              <a:buNone/>
            </a:pPr>
            <a:endParaRPr sz="2400" b="0" i="0" u="none" strike="noStrike" cap="none">
              <a:solidFill>
                <a:srgbClr val="000000"/>
              </a:solidFill>
              <a:latin typeface="Arial"/>
              <a:ea typeface="Arial"/>
              <a:cs typeface="Arial"/>
              <a:sym typeface="Arial"/>
            </a:endParaRPr>
          </a:p>
          <a:p>
            <a:pPr marL="354965" marR="0" lvl="0" indent="-164465" algn="l" rtl="0">
              <a:spcBef>
                <a:spcPts val="785"/>
              </a:spcBef>
              <a:spcAft>
                <a:spcPts val="0"/>
              </a:spcAft>
              <a:buClr>
                <a:srgbClr val="FF5A33"/>
              </a:buClr>
              <a:buSzPts val="2800"/>
              <a:buFont typeface="Noto Sans Symbols"/>
              <a:buNone/>
            </a:pPr>
            <a:endParaRPr sz="2800" b="1">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48"/>
                                        </p:tgtEl>
                                        <p:attrNameLst>
                                          <p:attrName>style.visibility</p:attrName>
                                        </p:attrNameLst>
                                      </p:cBhvr>
                                      <p:to>
                                        <p:strVal val="visible"/>
                                      </p:to>
                                    </p:set>
                                    <p:anim calcmode="lin" valueType="num">
                                      <p:cBhvr additive="base">
                                        <p:cTn id="7" dur="500"/>
                                        <p:tgtEl>
                                          <p:spTgt spid="44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pic>
        <p:nvPicPr>
          <p:cNvPr id="459" name="Google Shape;459;p24"/>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60" name="Google Shape;460;p24"/>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461" name="Google Shape;461;p24"/>
          <p:cNvGrpSpPr/>
          <p:nvPr/>
        </p:nvGrpSpPr>
        <p:grpSpPr>
          <a:xfrm>
            <a:off x="1219773" y="996005"/>
            <a:ext cx="9144000" cy="614338"/>
            <a:chOff x="3129129" y="1121776"/>
            <a:chExt cx="5933741" cy="1171624"/>
          </a:xfrm>
        </p:grpSpPr>
        <p:sp>
          <p:nvSpPr>
            <p:cNvPr id="462" name="Google Shape;462;p24"/>
            <p:cNvSpPr/>
            <p:nvPr/>
          </p:nvSpPr>
          <p:spPr>
            <a:xfrm>
              <a:off x="3129129" y="1121776"/>
              <a:ext cx="5933741" cy="1171624"/>
            </a:xfrm>
            <a:prstGeom prst="roundRect">
              <a:avLst>
                <a:gd name="adj" fmla="val 50000"/>
              </a:avLst>
            </a:prstGeom>
            <a:solidFill>
              <a:srgbClr val="F3742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463" name="Google Shape;463;p24"/>
            <p:cNvSpPr/>
            <p:nvPr/>
          </p:nvSpPr>
          <p:spPr>
            <a:xfrm>
              <a:off x="3289330" y="1253414"/>
              <a:ext cx="5613340" cy="908350"/>
            </a:xfrm>
            <a:prstGeom prst="roundRect">
              <a:avLst>
                <a:gd name="adj" fmla="val 50000"/>
              </a:avLst>
            </a:prstGeom>
            <a:solidFill>
              <a:srgbClr val="F37422"/>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Constructor (Hàm Khởi Tạo Đối Tượng)</a:t>
              </a:r>
              <a:endParaRPr sz="2800" b="1">
                <a:solidFill>
                  <a:schemeClr val="lt1"/>
                </a:solidFill>
                <a:latin typeface="Times New Roman"/>
                <a:ea typeface="Times New Roman"/>
                <a:cs typeface="Times New Roman"/>
                <a:sym typeface="Times New Roman"/>
              </a:endParaRPr>
            </a:p>
          </p:txBody>
        </p:sp>
      </p:grpSp>
      <p:grpSp>
        <p:nvGrpSpPr>
          <p:cNvPr id="464" name="Google Shape;464;p24"/>
          <p:cNvGrpSpPr/>
          <p:nvPr/>
        </p:nvGrpSpPr>
        <p:grpSpPr>
          <a:xfrm>
            <a:off x="-262519" y="1065029"/>
            <a:ext cx="2548519" cy="1527861"/>
            <a:chOff x="3099688" y="693634"/>
            <a:chExt cx="4354533" cy="2400859"/>
          </a:xfrm>
        </p:grpSpPr>
        <p:sp>
          <p:nvSpPr>
            <p:cNvPr id="465" name="Google Shape;465;p24"/>
            <p:cNvSpPr/>
            <p:nvPr/>
          </p:nvSpPr>
          <p:spPr>
            <a:xfrm rot="-2700000">
              <a:off x="3487954" y="1295115"/>
              <a:ext cx="1219082" cy="160314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466" name="Google Shape;466;p24"/>
            <p:cNvSpPr/>
            <p:nvPr/>
          </p:nvSpPr>
          <p:spPr>
            <a:xfrm>
              <a:off x="6022029" y="693634"/>
              <a:ext cx="1432192" cy="748437"/>
            </a:xfrm>
            <a:prstGeom prst="ellipse">
              <a:avLst/>
            </a:prstGeom>
            <a:solidFill>
              <a:srgbClr val="FF0000">
                <a:alpha val="13725"/>
              </a:srgb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05</a:t>
              </a:r>
              <a:endParaRPr sz="2800">
                <a:solidFill>
                  <a:schemeClr val="lt1"/>
                </a:solidFill>
                <a:latin typeface="Impact"/>
                <a:ea typeface="Impact"/>
                <a:cs typeface="Impact"/>
                <a:sym typeface="Impact"/>
              </a:endParaRPr>
            </a:p>
          </p:txBody>
        </p:sp>
      </p:grpSp>
      <p:sp>
        <p:nvSpPr>
          <p:cNvPr id="467" name="Google Shape;467;p24"/>
          <p:cNvSpPr txBox="1"/>
          <p:nvPr/>
        </p:nvSpPr>
        <p:spPr>
          <a:xfrm>
            <a:off x="1367630" y="1973282"/>
            <a:ext cx="9071770" cy="4026743"/>
          </a:xfrm>
          <a:prstGeom prst="rect">
            <a:avLst/>
          </a:prstGeom>
          <a:noFill/>
          <a:ln>
            <a:noFill/>
          </a:ln>
        </p:spPr>
        <p:txBody>
          <a:bodyPr spcFirstLastPara="1" wrap="square" lIns="91425" tIns="45700" rIns="91425" bIns="45700" anchor="t" anchorCtr="0">
            <a:spAutoFit/>
          </a:bodyPr>
          <a:lstStyle/>
          <a:p>
            <a:pPr marL="354965" marR="0" lvl="0" indent="-342265" algn="l" rtl="0">
              <a:spcBef>
                <a:spcPts val="0"/>
              </a:spcBef>
              <a:spcAft>
                <a:spcPts val="0"/>
              </a:spcAft>
              <a:buClr>
                <a:srgbClr val="FF5A33"/>
              </a:buClr>
              <a:buSzPts val="2800"/>
              <a:buFont typeface="Noto Sans Symbols"/>
              <a:buChar char="❑"/>
            </a:pPr>
            <a:r>
              <a:rPr lang="en-US" sz="2800">
                <a:solidFill>
                  <a:schemeClr val="dk1"/>
                </a:solidFill>
                <a:latin typeface="Times New Roman"/>
                <a:ea typeface="Times New Roman"/>
                <a:cs typeface="Times New Roman"/>
                <a:sym typeface="Times New Roman"/>
              </a:rPr>
              <a:t>Constructor có tham số truyền vào:</a:t>
            </a:r>
            <a:endParaRPr sz="2800" b="1">
              <a:solidFill>
                <a:schemeClr val="dk1"/>
              </a:solidFill>
              <a:latin typeface="Times New Roman"/>
              <a:ea typeface="Times New Roman"/>
              <a:cs typeface="Times New Roman"/>
              <a:sym typeface="Times New Roman"/>
            </a:endParaRPr>
          </a:p>
          <a:p>
            <a:pPr marL="755015" marR="0" lvl="1" indent="-285750" algn="l" rtl="0">
              <a:spcBef>
                <a:spcPts val="595"/>
              </a:spcBef>
              <a:spcAft>
                <a:spcPts val="0"/>
              </a:spcAft>
              <a:buClr>
                <a:srgbClr val="FF5A33"/>
              </a:buClr>
              <a:buSzPts val="2400"/>
              <a:buFont typeface="Noto Sans Symbols"/>
              <a:buChar char="❖"/>
            </a:pPr>
            <a:r>
              <a:rPr lang="en-US" sz="2400" b="0" i="0" u="none" strike="noStrike" cap="none">
                <a:solidFill>
                  <a:srgbClr val="000000"/>
                </a:solidFill>
                <a:latin typeface="Arial"/>
                <a:ea typeface="Arial"/>
                <a:cs typeface="Arial"/>
                <a:sym typeface="Arial"/>
              </a:rPr>
              <a:t>Một constructor có tham số truyền vào được gọi là constructor tham số.</a:t>
            </a:r>
            <a:endParaRPr/>
          </a:p>
          <a:p>
            <a:pPr marL="755015" marR="0" lvl="1" indent="-285750" algn="l" rtl="0">
              <a:spcBef>
                <a:spcPts val="595"/>
              </a:spcBef>
              <a:spcAft>
                <a:spcPts val="0"/>
              </a:spcAft>
              <a:buClr>
                <a:srgbClr val="FF5A33"/>
              </a:buClr>
              <a:buSzPts val="2400"/>
              <a:buFont typeface="Noto Sans Symbols"/>
              <a:buChar char="❖"/>
            </a:pPr>
            <a:r>
              <a:rPr lang="en-US" sz="2400" b="0" i="0" u="none" strike="noStrike" cap="none">
                <a:solidFill>
                  <a:srgbClr val="000000"/>
                </a:solidFill>
                <a:latin typeface="Arial"/>
                <a:ea typeface="Arial"/>
                <a:cs typeface="Arial"/>
                <a:sym typeface="Arial"/>
              </a:rPr>
              <a:t>Constructor tham số được sử dụng để cung cấp các giá trị ban đầu cho các thuộc tính của các đối tượng khác nhau.</a:t>
            </a:r>
            <a:endParaRPr/>
          </a:p>
          <a:p>
            <a:pPr marL="755015" marR="0" lvl="1" indent="-133350" algn="l" rtl="0">
              <a:spcBef>
                <a:spcPts val="595"/>
              </a:spcBef>
              <a:spcAft>
                <a:spcPts val="0"/>
              </a:spcAft>
              <a:buClr>
                <a:srgbClr val="FF5A33"/>
              </a:buClr>
              <a:buSzPts val="2400"/>
              <a:buFont typeface="Noto Sans Symbols"/>
              <a:buNone/>
            </a:pPr>
            <a:endParaRPr sz="2400" b="0" i="0" u="none" strike="noStrike" cap="none">
              <a:solidFill>
                <a:srgbClr val="000000"/>
              </a:solidFill>
              <a:latin typeface="Arial"/>
              <a:ea typeface="Arial"/>
              <a:cs typeface="Arial"/>
              <a:sym typeface="Arial"/>
            </a:endParaRPr>
          </a:p>
          <a:p>
            <a:pPr marL="755015" marR="0" lvl="1" indent="-133350" algn="l" rtl="0">
              <a:spcBef>
                <a:spcPts val="595"/>
              </a:spcBef>
              <a:spcAft>
                <a:spcPts val="0"/>
              </a:spcAft>
              <a:buClr>
                <a:srgbClr val="FF5A33"/>
              </a:buClr>
              <a:buSzPts val="2400"/>
              <a:buFont typeface="Noto Sans Symbols"/>
              <a:buNone/>
            </a:pPr>
            <a:endParaRPr sz="2400" b="0" i="0" u="none" strike="noStrike" cap="none">
              <a:solidFill>
                <a:srgbClr val="000000"/>
              </a:solidFill>
              <a:latin typeface="Arial"/>
              <a:ea typeface="Arial"/>
              <a:cs typeface="Arial"/>
              <a:sym typeface="Arial"/>
            </a:endParaRPr>
          </a:p>
          <a:p>
            <a:pPr marL="755015" marR="0" lvl="1" indent="-133350" algn="l" rtl="0">
              <a:spcBef>
                <a:spcPts val="595"/>
              </a:spcBef>
              <a:spcAft>
                <a:spcPts val="0"/>
              </a:spcAft>
              <a:buClr>
                <a:srgbClr val="FF5A33"/>
              </a:buClr>
              <a:buSzPts val="2400"/>
              <a:buFont typeface="Noto Sans Symbols"/>
              <a:buNone/>
            </a:pPr>
            <a:endParaRPr sz="2400" b="0" i="0" u="none" strike="noStrike" cap="none">
              <a:solidFill>
                <a:srgbClr val="000000"/>
              </a:solidFill>
              <a:latin typeface="Arial"/>
              <a:ea typeface="Arial"/>
              <a:cs typeface="Arial"/>
              <a:sym typeface="Arial"/>
            </a:endParaRPr>
          </a:p>
          <a:p>
            <a:pPr marL="354965" marR="0" lvl="0" indent="-164465" algn="l" rtl="0">
              <a:spcBef>
                <a:spcPts val="785"/>
              </a:spcBef>
              <a:spcAft>
                <a:spcPts val="0"/>
              </a:spcAft>
              <a:buClr>
                <a:srgbClr val="FF5A33"/>
              </a:buClr>
              <a:buSzPts val="2800"/>
              <a:buFont typeface="Noto Sans Symbols"/>
              <a:buNone/>
            </a:pPr>
            <a:endParaRPr sz="2800" b="1">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61"/>
                                        </p:tgtEl>
                                        <p:attrNameLst>
                                          <p:attrName>style.visibility</p:attrName>
                                        </p:attrNameLst>
                                      </p:cBhvr>
                                      <p:to>
                                        <p:strVal val="visible"/>
                                      </p:to>
                                    </p:set>
                                    <p:anim calcmode="lin" valueType="num">
                                      <p:cBhvr additive="base">
                                        <p:cTn id="7" dur="500"/>
                                        <p:tgtEl>
                                          <p:spTgt spid="46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p25"/>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73" name="Google Shape;473;p25"/>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474" name="Google Shape;474;p25"/>
          <p:cNvGrpSpPr/>
          <p:nvPr/>
        </p:nvGrpSpPr>
        <p:grpSpPr>
          <a:xfrm>
            <a:off x="1219773" y="996005"/>
            <a:ext cx="9144000" cy="614338"/>
            <a:chOff x="3129129" y="1121776"/>
            <a:chExt cx="5933741" cy="1171624"/>
          </a:xfrm>
        </p:grpSpPr>
        <p:sp>
          <p:nvSpPr>
            <p:cNvPr id="475" name="Google Shape;475;p25"/>
            <p:cNvSpPr/>
            <p:nvPr/>
          </p:nvSpPr>
          <p:spPr>
            <a:xfrm>
              <a:off x="3129129" y="1121776"/>
              <a:ext cx="5933741" cy="1171624"/>
            </a:xfrm>
            <a:prstGeom prst="roundRect">
              <a:avLst>
                <a:gd name="adj" fmla="val 50000"/>
              </a:avLst>
            </a:prstGeom>
            <a:solidFill>
              <a:srgbClr val="F3742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476" name="Google Shape;476;p25"/>
            <p:cNvSpPr/>
            <p:nvPr/>
          </p:nvSpPr>
          <p:spPr>
            <a:xfrm>
              <a:off x="3289330" y="1253414"/>
              <a:ext cx="5613340" cy="908350"/>
            </a:xfrm>
            <a:prstGeom prst="roundRect">
              <a:avLst>
                <a:gd name="adj" fmla="val 50000"/>
              </a:avLst>
            </a:prstGeom>
            <a:solidFill>
              <a:srgbClr val="F37422"/>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Constructor (Hàm Khởi Tạo Đối Tượng)</a:t>
              </a:r>
              <a:endParaRPr sz="2800" b="1">
                <a:solidFill>
                  <a:schemeClr val="lt1"/>
                </a:solidFill>
                <a:latin typeface="Times New Roman"/>
                <a:ea typeface="Times New Roman"/>
                <a:cs typeface="Times New Roman"/>
                <a:sym typeface="Times New Roman"/>
              </a:endParaRPr>
            </a:p>
          </p:txBody>
        </p:sp>
      </p:grpSp>
      <p:grpSp>
        <p:nvGrpSpPr>
          <p:cNvPr id="477" name="Google Shape;477;p25"/>
          <p:cNvGrpSpPr/>
          <p:nvPr/>
        </p:nvGrpSpPr>
        <p:grpSpPr>
          <a:xfrm>
            <a:off x="-262519" y="1065029"/>
            <a:ext cx="2548519" cy="1527861"/>
            <a:chOff x="3099688" y="693634"/>
            <a:chExt cx="4354533" cy="2400859"/>
          </a:xfrm>
        </p:grpSpPr>
        <p:sp>
          <p:nvSpPr>
            <p:cNvPr id="478" name="Google Shape;478;p25"/>
            <p:cNvSpPr/>
            <p:nvPr/>
          </p:nvSpPr>
          <p:spPr>
            <a:xfrm rot="-2700000">
              <a:off x="3487954" y="1295115"/>
              <a:ext cx="1219082" cy="160314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479" name="Google Shape;479;p25"/>
            <p:cNvSpPr/>
            <p:nvPr/>
          </p:nvSpPr>
          <p:spPr>
            <a:xfrm>
              <a:off x="6022029" y="693634"/>
              <a:ext cx="1432192" cy="748437"/>
            </a:xfrm>
            <a:prstGeom prst="ellipse">
              <a:avLst/>
            </a:prstGeom>
            <a:solidFill>
              <a:srgbClr val="FF0000">
                <a:alpha val="13725"/>
              </a:srgb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05</a:t>
              </a:r>
              <a:endParaRPr sz="2800">
                <a:solidFill>
                  <a:schemeClr val="lt1"/>
                </a:solidFill>
                <a:latin typeface="Impact"/>
                <a:ea typeface="Impact"/>
                <a:cs typeface="Impact"/>
                <a:sym typeface="Impact"/>
              </a:endParaRPr>
            </a:p>
          </p:txBody>
        </p:sp>
      </p:grpSp>
      <p:sp>
        <p:nvSpPr>
          <p:cNvPr id="480" name="Google Shape;480;p25"/>
          <p:cNvSpPr txBox="1"/>
          <p:nvPr/>
        </p:nvSpPr>
        <p:spPr>
          <a:xfrm>
            <a:off x="1367630" y="1973282"/>
            <a:ext cx="9071770" cy="5668218"/>
          </a:xfrm>
          <a:prstGeom prst="rect">
            <a:avLst/>
          </a:prstGeom>
          <a:noFill/>
          <a:ln>
            <a:noFill/>
          </a:ln>
        </p:spPr>
        <p:txBody>
          <a:bodyPr spcFirstLastPara="1" wrap="square" lIns="91425" tIns="45700" rIns="91425" bIns="45700" anchor="t" anchorCtr="0">
            <a:spAutoFit/>
          </a:bodyPr>
          <a:lstStyle/>
          <a:p>
            <a:pPr marL="354965" marR="0" lvl="0" indent="-342265" algn="l" rtl="0">
              <a:spcBef>
                <a:spcPts val="0"/>
              </a:spcBef>
              <a:spcAft>
                <a:spcPts val="0"/>
              </a:spcAft>
              <a:buClr>
                <a:srgbClr val="FF5A33"/>
              </a:buClr>
              <a:buSzPts val="2800"/>
              <a:buFont typeface="Noto Sans Symbols"/>
              <a:buChar char="❑"/>
            </a:pPr>
            <a:r>
              <a:rPr lang="en-US" sz="2800">
                <a:solidFill>
                  <a:schemeClr val="dk1"/>
                </a:solidFill>
                <a:latin typeface="Times New Roman"/>
                <a:ea typeface="Times New Roman"/>
                <a:cs typeface="Times New Roman"/>
                <a:sym typeface="Times New Roman"/>
              </a:rPr>
              <a:t>Constructor Overloading (Ghi đè hàm khởi tạo) – Nhiều hàm khởi tạo khác nhau:</a:t>
            </a:r>
            <a:endParaRPr sz="2800">
              <a:solidFill>
                <a:schemeClr val="dk1"/>
              </a:solidFill>
              <a:latin typeface="Times New Roman"/>
              <a:ea typeface="Times New Roman"/>
              <a:cs typeface="Times New Roman"/>
              <a:sym typeface="Times New Roman"/>
            </a:endParaRPr>
          </a:p>
          <a:p>
            <a:pPr marL="812800" marR="0" lvl="1" indent="-342900" algn="l" rtl="0">
              <a:spcBef>
                <a:spcPts val="785"/>
              </a:spcBef>
              <a:spcAft>
                <a:spcPts val="0"/>
              </a:spcAft>
              <a:buClr>
                <a:srgbClr val="FF5A33"/>
              </a:buClr>
              <a:buSzPts val="2400"/>
              <a:buFont typeface="Noto Sans Symbols"/>
              <a:buChar char="❖"/>
            </a:pPr>
            <a:r>
              <a:rPr lang="en-US" sz="2400" b="0" i="0" u="none" strike="noStrike" cap="none">
                <a:solidFill>
                  <a:srgbClr val="000000"/>
                </a:solidFill>
                <a:latin typeface="Arial"/>
                <a:ea typeface="Arial"/>
                <a:cs typeface="Arial"/>
                <a:sym typeface="Arial"/>
              </a:rPr>
              <a:t>Overloading(</a:t>
            </a:r>
            <a:r>
              <a:rPr lang="en-US" sz="2400" b="1" i="0" u="none" strike="noStrike" cap="none">
                <a:solidFill>
                  <a:srgbClr val="000000"/>
                </a:solidFill>
                <a:latin typeface="Arial"/>
                <a:ea typeface="Arial"/>
                <a:cs typeface="Arial"/>
                <a:sym typeface="Arial"/>
              </a:rPr>
              <a:t>Tính đa hình</a:t>
            </a:r>
            <a:r>
              <a:rPr lang="en-US" sz="2400" b="0" i="0" u="none" strike="noStrike" cap="none">
                <a:solidFill>
                  <a:srgbClr val="000000"/>
                </a:solidFill>
                <a:latin typeface="Arial"/>
                <a:ea typeface="Arial"/>
                <a:cs typeface="Arial"/>
                <a:sym typeface="Arial"/>
              </a:rPr>
              <a:t>) là một kỹ thuật trong Java. Cho phép thể tạo nhiều constructor trong cùng một lớp với danh sách tham số truyền vào khác nhau. </a:t>
            </a:r>
            <a:endParaRPr/>
          </a:p>
          <a:p>
            <a:pPr marL="755015" marR="0" lvl="1" indent="-285750" algn="l" rtl="0">
              <a:spcBef>
                <a:spcPts val="595"/>
              </a:spcBef>
              <a:spcAft>
                <a:spcPts val="0"/>
              </a:spcAft>
              <a:buClr>
                <a:srgbClr val="FF5A33"/>
              </a:buClr>
              <a:buSzPts val="2400"/>
              <a:buFont typeface="Noto Sans Symbols"/>
              <a:buChar char="❖"/>
            </a:pPr>
            <a:r>
              <a:rPr lang="en-US" sz="2400" b="0" i="0" u="none" strike="noStrike" cap="none">
                <a:solidFill>
                  <a:srgbClr val="000000"/>
                </a:solidFill>
                <a:latin typeface="Arial"/>
                <a:ea typeface="Arial"/>
                <a:cs typeface="Arial"/>
                <a:sym typeface="Arial"/>
              </a:rPr>
              <a:t>Trình biên dịch phân biệt các constructor này thông qua số lượng và kiểu của các tham số truyền vào.</a:t>
            </a:r>
            <a:endParaRPr/>
          </a:p>
          <a:p>
            <a:pPr marL="755015" marR="0" lvl="1" indent="-285750" algn="l" rtl="0">
              <a:spcBef>
                <a:spcPts val="595"/>
              </a:spcBef>
              <a:spcAft>
                <a:spcPts val="0"/>
              </a:spcAft>
              <a:buClr>
                <a:srgbClr val="FF5A33"/>
              </a:buClr>
              <a:buSzPts val="2400"/>
              <a:buFont typeface="Noto Sans Symbols"/>
              <a:buChar char="❖"/>
            </a:pPr>
            <a:r>
              <a:rPr lang="en-US" sz="2400" b="0" i="0" u="none" strike="noStrike" cap="none">
                <a:solidFill>
                  <a:srgbClr val="000000"/>
                </a:solidFill>
                <a:latin typeface="Arial"/>
                <a:ea typeface="Arial"/>
                <a:cs typeface="Arial"/>
                <a:sym typeface="Arial"/>
              </a:rPr>
              <a:t>Số lượng các tham số phụ thuộc vào số lượng của các Attribute(Thuộc tính) của class đó</a:t>
            </a:r>
            <a:endParaRPr/>
          </a:p>
          <a:p>
            <a:pPr marL="755015" marR="0" lvl="1" indent="-133350" algn="l" rtl="0">
              <a:spcBef>
                <a:spcPts val="595"/>
              </a:spcBef>
              <a:spcAft>
                <a:spcPts val="0"/>
              </a:spcAft>
              <a:buClr>
                <a:srgbClr val="FF5A33"/>
              </a:buClr>
              <a:buSzPts val="2400"/>
              <a:buFont typeface="Noto Sans Symbols"/>
              <a:buNone/>
            </a:pPr>
            <a:endParaRPr sz="2400" b="0" i="0" u="none" strike="noStrike" cap="none">
              <a:solidFill>
                <a:srgbClr val="000000"/>
              </a:solidFill>
              <a:latin typeface="Arial"/>
              <a:ea typeface="Arial"/>
              <a:cs typeface="Arial"/>
              <a:sym typeface="Arial"/>
            </a:endParaRPr>
          </a:p>
          <a:p>
            <a:pPr marL="755015" marR="0" lvl="1" indent="-133350" algn="l" rtl="0">
              <a:spcBef>
                <a:spcPts val="595"/>
              </a:spcBef>
              <a:spcAft>
                <a:spcPts val="0"/>
              </a:spcAft>
              <a:buClr>
                <a:srgbClr val="FF5A33"/>
              </a:buClr>
              <a:buSzPts val="2400"/>
              <a:buFont typeface="Noto Sans Symbols"/>
              <a:buNone/>
            </a:pPr>
            <a:endParaRPr sz="2400" b="0" i="0" u="none" strike="noStrike" cap="none">
              <a:solidFill>
                <a:srgbClr val="000000"/>
              </a:solidFill>
              <a:latin typeface="Arial"/>
              <a:ea typeface="Arial"/>
              <a:cs typeface="Arial"/>
              <a:sym typeface="Arial"/>
            </a:endParaRPr>
          </a:p>
          <a:p>
            <a:pPr marL="755015" marR="0" lvl="1" indent="-133350" algn="l" rtl="0">
              <a:spcBef>
                <a:spcPts val="595"/>
              </a:spcBef>
              <a:spcAft>
                <a:spcPts val="0"/>
              </a:spcAft>
              <a:buClr>
                <a:srgbClr val="FF5A33"/>
              </a:buClr>
              <a:buSzPts val="2400"/>
              <a:buFont typeface="Noto Sans Symbols"/>
              <a:buNone/>
            </a:pPr>
            <a:endParaRPr sz="2400" b="0" i="0" u="none" strike="noStrike" cap="none">
              <a:solidFill>
                <a:srgbClr val="000000"/>
              </a:solidFill>
              <a:latin typeface="Arial"/>
              <a:ea typeface="Arial"/>
              <a:cs typeface="Arial"/>
              <a:sym typeface="Arial"/>
            </a:endParaRPr>
          </a:p>
          <a:p>
            <a:pPr marL="354965" marR="0" lvl="0" indent="-164465" algn="l" rtl="0">
              <a:spcBef>
                <a:spcPts val="785"/>
              </a:spcBef>
              <a:spcAft>
                <a:spcPts val="0"/>
              </a:spcAft>
              <a:buClr>
                <a:srgbClr val="FF5A33"/>
              </a:buClr>
              <a:buSzPts val="2800"/>
              <a:buFont typeface="Noto Sans Symbols"/>
              <a:buNone/>
            </a:pPr>
            <a:endParaRPr sz="2800" b="1">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74"/>
                                        </p:tgtEl>
                                        <p:attrNameLst>
                                          <p:attrName>style.visibility</p:attrName>
                                        </p:attrNameLst>
                                      </p:cBhvr>
                                      <p:to>
                                        <p:strVal val="visible"/>
                                      </p:to>
                                    </p:set>
                                    <p:anim calcmode="lin" valueType="num">
                                      <p:cBhvr additive="base">
                                        <p:cTn id="7" dur="500"/>
                                        <p:tgtEl>
                                          <p:spTgt spid="47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5" name="Google Shape;485;p26"/>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86" name="Google Shape;486;p26"/>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487" name="Google Shape;487;p26"/>
          <p:cNvGrpSpPr/>
          <p:nvPr/>
        </p:nvGrpSpPr>
        <p:grpSpPr>
          <a:xfrm>
            <a:off x="1219773" y="996005"/>
            <a:ext cx="9144000" cy="614338"/>
            <a:chOff x="3129129" y="1121776"/>
            <a:chExt cx="5933741" cy="1171624"/>
          </a:xfrm>
        </p:grpSpPr>
        <p:sp>
          <p:nvSpPr>
            <p:cNvPr id="488" name="Google Shape;488;p26"/>
            <p:cNvSpPr/>
            <p:nvPr/>
          </p:nvSpPr>
          <p:spPr>
            <a:xfrm>
              <a:off x="3129129" y="1121776"/>
              <a:ext cx="5933741" cy="1171624"/>
            </a:xfrm>
            <a:prstGeom prst="roundRect">
              <a:avLst>
                <a:gd name="adj" fmla="val 50000"/>
              </a:avLst>
            </a:prstGeom>
            <a:solidFill>
              <a:srgbClr val="F3742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489" name="Google Shape;489;p26"/>
            <p:cNvSpPr/>
            <p:nvPr/>
          </p:nvSpPr>
          <p:spPr>
            <a:xfrm>
              <a:off x="3289330" y="1253414"/>
              <a:ext cx="5613340" cy="908350"/>
            </a:xfrm>
            <a:prstGeom prst="roundRect">
              <a:avLst>
                <a:gd name="adj" fmla="val 50000"/>
              </a:avLst>
            </a:prstGeom>
            <a:solidFill>
              <a:srgbClr val="F37422"/>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Constructor (Hàm Khởi Tạo Đối Tượng)</a:t>
              </a:r>
              <a:endParaRPr sz="2800" b="1">
                <a:solidFill>
                  <a:schemeClr val="lt1"/>
                </a:solidFill>
                <a:latin typeface="Times New Roman"/>
                <a:ea typeface="Times New Roman"/>
                <a:cs typeface="Times New Roman"/>
                <a:sym typeface="Times New Roman"/>
              </a:endParaRPr>
            </a:p>
          </p:txBody>
        </p:sp>
      </p:grpSp>
      <p:grpSp>
        <p:nvGrpSpPr>
          <p:cNvPr id="490" name="Google Shape;490;p26"/>
          <p:cNvGrpSpPr/>
          <p:nvPr/>
        </p:nvGrpSpPr>
        <p:grpSpPr>
          <a:xfrm>
            <a:off x="-262519" y="1065029"/>
            <a:ext cx="2548519" cy="1527861"/>
            <a:chOff x="3099688" y="693634"/>
            <a:chExt cx="4354533" cy="2400859"/>
          </a:xfrm>
        </p:grpSpPr>
        <p:sp>
          <p:nvSpPr>
            <p:cNvPr id="491" name="Google Shape;491;p26"/>
            <p:cNvSpPr/>
            <p:nvPr/>
          </p:nvSpPr>
          <p:spPr>
            <a:xfrm rot="-2700000">
              <a:off x="3487954" y="1295115"/>
              <a:ext cx="1219082" cy="160314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492" name="Google Shape;492;p26"/>
            <p:cNvSpPr/>
            <p:nvPr/>
          </p:nvSpPr>
          <p:spPr>
            <a:xfrm>
              <a:off x="6022029" y="693634"/>
              <a:ext cx="1432192" cy="748437"/>
            </a:xfrm>
            <a:prstGeom prst="ellipse">
              <a:avLst/>
            </a:prstGeom>
            <a:solidFill>
              <a:srgbClr val="FF0000">
                <a:alpha val="13725"/>
              </a:srgb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05</a:t>
              </a:r>
              <a:endParaRPr sz="2800">
                <a:solidFill>
                  <a:schemeClr val="lt1"/>
                </a:solidFill>
                <a:latin typeface="Impact"/>
                <a:ea typeface="Impact"/>
                <a:cs typeface="Impact"/>
                <a:sym typeface="Impact"/>
              </a:endParaRPr>
            </a:p>
          </p:txBody>
        </p:sp>
      </p:grpSp>
      <p:sp>
        <p:nvSpPr>
          <p:cNvPr id="493" name="Google Shape;493;p26"/>
          <p:cNvSpPr txBox="1"/>
          <p:nvPr/>
        </p:nvSpPr>
        <p:spPr>
          <a:xfrm>
            <a:off x="1367630" y="1973282"/>
            <a:ext cx="9071770" cy="2867452"/>
          </a:xfrm>
          <a:prstGeom prst="rect">
            <a:avLst/>
          </a:prstGeom>
          <a:noFill/>
          <a:ln>
            <a:noFill/>
          </a:ln>
        </p:spPr>
        <p:txBody>
          <a:bodyPr spcFirstLastPara="1" wrap="square" lIns="91425" tIns="45700" rIns="91425" bIns="45700" anchor="t" anchorCtr="0">
            <a:spAutoFit/>
          </a:bodyPr>
          <a:lstStyle/>
          <a:p>
            <a:pPr marL="354965" marR="0" lvl="0" indent="-342265" algn="l" rtl="0">
              <a:spcBef>
                <a:spcPts val="0"/>
              </a:spcBef>
              <a:spcAft>
                <a:spcPts val="0"/>
              </a:spcAft>
              <a:buClr>
                <a:srgbClr val="FF5A33"/>
              </a:buClr>
              <a:buSzPts val="2800"/>
              <a:buFont typeface="Noto Sans Symbols"/>
              <a:buChar char="❑"/>
            </a:pPr>
            <a:r>
              <a:rPr lang="en-US" sz="2800">
                <a:solidFill>
                  <a:schemeClr val="dk1"/>
                </a:solidFill>
                <a:latin typeface="Times New Roman"/>
                <a:ea typeface="Times New Roman"/>
                <a:cs typeface="Times New Roman"/>
                <a:sym typeface="Times New Roman"/>
              </a:rPr>
              <a:t>Sự khác nhau giữa Constructor và Method trong Java:</a:t>
            </a:r>
            <a:endParaRPr sz="2800">
              <a:solidFill>
                <a:schemeClr val="dk1"/>
              </a:solidFill>
              <a:latin typeface="Times New Roman"/>
              <a:ea typeface="Times New Roman"/>
              <a:cs typeface="Times New Roman"/>
              <a:sym typeface="Times New Roman"/>
            </a:endParaRPr>
          </a:p>
          <a:p>
            <a:pPr marL="812800" marR="0" lvl="1" indent="-190500" algn="l" rtl="0">
              <a:spcBef>
                <a:spcPts val="785"/>
              </a:spcBef>
              <a:spcAft>
                <a:spcPts val="0"/>
              </a:spcAft>
              <a:buClr>
                <a:srgbClr val="FF5A33"/>
              </a:buClr>
              <a:buSzPts val="2400"/>
              <a:buFont typeface="Noto Sans Symbols"/>
              <a:buNone/>
            </a:pPr>
            <a:endParaRPr sz="2400" b="0" i="0" u="none" strike="noStrike" cap="none">
              <a:solidFill>
                <a:srgbClr val="000000"/>
              </a:solidFill>
              <a:latin typeface="Arial"/>
              <a:ea typeface="Arial"/>
              <a:cs typeface="Arial"/>
              <a:sym typeface="Arial"/>
            </a:endParaRPr>
          </a:p>
          <a:p>
            <a:pPr marL="755015" marR="0" lvl="1" indent="-133350" algn="l" rtl="0">
              <a:spcBef>
                <a:spcPts val="595"/>
              </a:spcBef>
              <a:spcAft>
                <a:spcPts val="0"/>
              </a:spcAft>
              <a:buClr>
                <a:srgbClr val="FF5A33"/>
              </a:buClr>
              <a:buSzPts val="2400"/>
              <a:buFont typeface="Noto Sans Symbols"/>
              <a:buNone/>
            </a:pPr>
            <a:endParaRPr sz="2400" b="0" i="0" u="none" strike="noStrike" cap="none">
              <a:solidFill>
                <a:srgbClr val="000000"/>
              </a:solidFill>
              <a:latin typeface="Arial"/>
              <a:ea typeface="Arial"/>
              <a:cs typeface="Arial"/>
              <a:sym typeface="Arial"/>
            </a:endParaRPr>
          </a:p>
          <a:p>
            <a:pPr marL="755015" marR="0" lvl="1" indent="-133350" algn="l" rtl="0">
              <a:spcBef>
                <a:spcPts val="595"/>
              </a:spcBef>
              <a:spcAft>
                <a:spcPts val="0"/>
              </a:spcAft>
              <a:buClr>
                <a:srgbClr val="FF5A33"/>
              </a:buClr>
              <a:buSzPts val="2400"/>
              <a:buFont typeface="Noto Sans Symbols"/>
              <a:buNone/>
            </a:pPr>
            <a:endParaRPr sz="2400" b="0" i="0" u="none" strike="noStrike" cap="none">
              <a:solidFill>
                <a:srgbClr val="000000"/>
              </a:solidFill>
              <a:latin typeface="Arial"/>
              <a:ea typeface="Arial"/>
              <a:cs typeface="Arial"/>
              <a:sym typeface="Arial"/>
            </a:endParaRPr>
          </a:p>
          <a:p>
            <a:pPr marL="755015" marR="0" lvl="1" indent="-133350" algn="l" rtl="0">
              <a:spcBef>
                <a:spcPts val="595"/>
              </a:spcBef>
              <a:spcAft>
                <a:spcPts val="0"/>
              </a:spcAft>
              <a:buClr>
                <a:srgbClr val="FF5A33"/>
              </a:buClr>
              <a:buSzPts val="2400"/>
              <a:buFont typeface="Noto Sans Symbols"/>
              <a:buNone/>
            </a:pPr>
            <a:endParaRPr sz="2400" b="0" i="0" u="none" strike="noStrike" cap="none">
              <a:solidFill>
                <a:srgbClr val="000000"/>
              </a:solidFill>
              <a:latin typeface="Arial"/>
              <a:ea typeface="Arial"/>
              <a:cs typeface="Arial"/>
              <a:sym typeface="Arial"/>
            </a:endParaRPr>
          </a:p>
          <a:p>
            <a:pPr marL="354965" marR="0" lvl="0" indent="-164465" algn="l" rtl="0">
              <a:spcBef>
                <a:spcPts val="785"/>
              </a:spcBef>
              <a:spcAft>
                <a:spcPts val="0"/>
              </a:spcAft>
              <a:buClr>
                <a:srgbClr val="FF5A33"/>
              </a:buClr>
              <a:buSzPts val="2800"/>
              <a:buFont typeface="Noto Sans Symbols"/>
              <a:buNone/>
            </a:pPr>
            <a:endParaRPr sz="2800" b="1">
              <a:solidFill>
                <a:schemeClr val="dk1"/>
              </a:solidFill>
              <a:latin typeface="Times New Roman"/>
              <a:ea typeface="Times New Roman"/>
              <a:cs typeface="Times New Roman"/>
              <a:sym typeface="Times New Roman"/>
            </a:endParaRPr>
          </a:p>
        </p:txBody>
      </p:sp>
      <p:pic>
        <p:nvPicPr>
          <p:cNvPr id="494" name="Google Shape;494;p26"/>
          <p:cNvPicPr preferRelativeResize="0"/>
          <p:nvPr/>
        </p:nvPicPr>
        <p:blipFill rotWithShape="1">
          <a:blip r:embed="rId5">
            <a:alphaModFix/>
          </a:blip>
          <a:srcRect/>
          <a:stretch/>
        </p:blipFill>
        <p:spPr>
          <a:xfrm>
            <a:off x="1645953" y="2377748"/>
            <a:ext cx="8793447" cy="35603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87"/>
                                        </p:tgtEl>
                                        <p:attrNameLst>
                                          <p:attrName>style.visibility</p:attrName>
                                        </p:attrNameLst>
                                      </p:cBhvr>
                                      <p:to>
                                        <p:strVal val="visible"/>
                                      </p:to>
                                    </p:set>
                                    <p:anim calcmode="lin" valueType="num">
                                      <p:cBhvr additive="base">
                                        <p:cTn id="7" dur="500"/>
                                        <p:tgtEl>
                                          <p:spTgt spid="48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27"/>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500" name="Google Shape;500;p27"/>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501" name="Google Shape;501;p27"/>
          <p:cNvGrpSpPr/>
          <p:nvPr/>
        </p:nvGrpSpPr>
        <p:grpSpPr>
          <a:xfrm>
            <a:off x="1219773" y="996005"/>
            <a:ext cx="9144000" cy="614338"/>
            <a:chOff x="3129129" y="1121776"/>
            <a:chExt cx="5933741" cy="1171624"/>
          </a:xfrm>
        </p:grpSpPr>
        <p:sp>
          <p:nvSpPr>
            <p:cNvPr id="502" name="Google Shape;502;p27"/>
            <p:cNvSpPr/>
            <p:nvPr/>
          </p:nvSpPr>
          <p:spPr>
            <a:xfrm>
              <a:off x="3129129" y="1121776"/>
              <a:ext cx="5933741" cy="1171624"/>
            </a:xfrm>
            <a:prstGeom prst="roundRect">
              <a:avLst>
                <a:gd name="adj" fmla="val 50000"/>
              </a:avLst>
            </a:prstGeom>
            <a:solidFill>
              <a:srgbClr val="F3742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503" name="Google Shape;503;p27"/>
            <p:cNvSpPr/>
            <p:nvPr/>
          </p:nvSpPr>
          <p:spPr>
            <a:xfrm>
              <a:off x="3289330" y="1253414"/>
              <a:ext cx="5613340" cy="908350"/>
            </a:xfrm>
            <a:prstGeom prst="roundRect">
              <a:avLst>
                <a:gd name="adj" fmla="val 50000"/>
              </a:avLst>
            </a:prstGeom>
            <a:solidFill>
              <a:srgbClr val="F37422"/>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Constructor (Hàm Khởi Tạo Đối Tượng)</a:t>
              </a:r>
              <a:endParaRPr sz="2800" b="1">
                <a:solidFill>
                  <a:schemeClr val="lt1"/>
                </a:solidFill>
                <a:latin typeface="Times New Roman"/>
                <a:ea typeface="Times New Roman"/>
                <a:cs typeface="Times New Roman"/>
                <a:sym typeface="Times New Roman"/>
              </a:endParaRPr>
            </a:p>
          </p:txBody>
        </p:sp>
      </p:grpSp>
      <p:grpSp>
        <p:nvGrpSpPr>
          <p:cNvPr id="504" name="Google Shape;504;p27"/>
          <p:cNvGrpSpPr/>
          <p:nvPr/>
        </p:nvGrpSpPr>
        <p:grpSpPr>
          <a:xfrm>
            <a:off x="-262519" y="1065029"/>
            <a:ext cx="2548519" cy="1527861"/>
            <a:chOff x="3099688" y="693634"/>
            <a:chExt cx="4354533" cy="2400859"/>
          </a:xfrm>
        </p:grpSpPr>
        <p:sp>
          <p:nvSpPr>
            <p:cNvPr id="505" name="Google Shape;505;p27"/>
            <p:cNvSpPr/>
            <p:nvPr/>
          </p:nvSpPr>
          <p:spPr>
            <a:xfrm rot="-2700000">
              <a:off x="3487954" y="1295115"/>
              <a:ext cx="1219082" cy="160314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506" name="Google Shape;506;p27"/>
            <p:cNvSpPr/>
            <p:nvPr/>
          </p:nvSpPr>
          <p:spPr>
            <a:xfrm>
              <a:off x="6022029" y="693634"/>
              <a:ext cx="1432192" cy="748437"/>
            </a:xfrm>
            <a:prstGeom prst="ellipse">
              <a:avLst/>
            </a:prstGeom>
            <a:solidFill>
              <a:srgbClr val="FF0000">
                <a:alpha val="13725"/>
              </a:srgb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05</a:t>
              </a:r>
              <a:endParaRPr sz="2800">
                <a:solidFill>
                  <a:schemeClr val="lt1"/>
                </a:solidFill>
                <a:latin typeface="Impact"/>
                <a:ea typeface="Impact"/>
                <a:cs typeface="Impact"/>
                <a:sym typeface="Impact"/>
              </a:endParaRPr>
            </a:p>
          </p:txBody>
        </p:sp>
      </p:grpSp>
      <p:sp>
        <p:nvSpPr>
          <p:cNvPr id="507" name="Google Shape;507;p27"/>
          <p:cNvSpPr txBox="1"/>
          <p:nvPr/>
        </p:nvSpPr>
        <p:spPr>
          <a:xfrm>
            <a:off x="1367630" y="1973282"/>
            <a:ext cx="9071770" cy="5947782"/>
          </a:xfrm>
          <a:prstGeom prst="rect">
            <a:avLst/>
          </a:prstGeom>
          <a:noFill/>
          <a:ln>
            <a:noFill/>
          </a:ln>
        </p:spPr>
        <p:txBody>
          <a:bodyPr spcFirstLastPara="1" wrap="square" lIns="91425" tIns="45700" rIns="91425" bIns="45700" anchor="t" anchorCtr="0">
            <a:spAutoFit/>
          </a:bodyPr>
          <a:lstStyle/>
          <a:p>
            <a:pPr marL="354965" marR="0" lvl="0" indent="-342265" algn="l" rtl="0">
              <a:spcBef>
                <a:spcPts val="0"/>
              </a:spcBef>
              <a:spcAft>
                <a:spcPts val="0"/>
              </a:spcAft>
              <a:buClr>
                <a:srgbClr val="FF5A33"/>
              </a:buClr>
              <a:buSzPts val="2800"/>
              <a:buFont typeface="Noto Sans Symbols"/>
              <a:buChar char="❑"/>
            </a:pPr>
            <a:r>
              <a:rPr lang="en-US" sz="2800">
                <a:solidFill>
                  <a:schemeClr val="dk1"/>
                </a:solidFill>
                <a:latin typeface="Times New Roman"/>
                <a:ea typeface="Times New Roman"/>
                <a:cs typeface="Times New Roman"/>
                <a:sym typeface="Times New Roman"/>
              </a:rPr>
              <a:t>Con trỏ </a:t>
            </a:r>
            <a:r>
              <a:rPr lang="en-US" sz="2800" b="1">
                <a:solidFill>
                  <a:srgbClr val="FF0000"/>
                </a:solidFill>
                <a:latin typeface="Times New Roman"/>
                <a:ea typeface="Times New Roman"/>
                <a:cs typeface="Times New Roman"/>
                <a:sym typeface="Times New Roman"/>
              </a:rPr>
              <a:t>this</a:t>
            </a:r>
            <a:endParaRPr/>
          </a:p>
          <a:p>
            <a:pPr marL="812165" marR="644525" lvl="1" indent="-342900" algn="l" rtl="0">
              <a:spcBef>
                <a:spcPts val="95"/>
              </a:spcBef>
              <a:spcAft>
                <a:spcPts val="0"/>
              </a:spcAft>
              <a:buClr>
                <a:srgbClr val="FF5A33"/>
              </a:buClr>
              <a:buSzPts val="2400"/>
              <a:buFont typeface="Noto Sans Symbols"/>
              <a:buChar char="❖"/>
            </a:pPr>
            <a:r>
              <a:rPr lang="en-US" sz="2400" b="1" i="0" u="none" strike="noStrike" cap="none">
                <a:solidFill>
                  <a:srgbClr val="FF0000"/>
                </a:solidFill>
                <a:latin typeface="Arial"/>
                <a:ea typeface="Arial"/>
                <a:cs typeface="Arial"/>
                <a:sym typeface="Arial"/>
              </a:rPr>
              <a:t>this</a:t>
            </a:r>
            <a:r>
              <a:rPr lang="en-US" sz="2400" b="0" i="0" u="none" strike="noStrike" cap="none">
                <a:solidFill>
                  <a:srgbClr val="FF0000"/>
                </a:solidFill>
                <a:latin typeface="Arial"/>
                <a:ea typeface="Arial"/>
                <a:cs typeface="Arial"/>
                <a:sym typeface="Arial"/>
              </a:rPr>
              <a:t> </a:t>
            </a:r>
            <a:r>
              <a:rPr lang="en-US" sz="2400" b="0" i="0" u="none" strike="noStrike" cap="none">
                <a:solidFill>
                  <a:srgbClr val="000000"/>
                </a:solidFill>
                <a:latin typeface="Arial"/>
                <a:ea typeface="Arial"/>
                <a:cs typeface="Arial"/>
                <a:sym typeface="Arial"/>
              </a:rPr>
              <a:t>được sử dụng để đại diện cho đối tượng 	hiện tại.</a:t>
            </a:r>
            <a:endParaRPr/>
          </a:p>
          <a:p>
            <a:pPr marL="812165" marR="0" lvl="1" indent="-342900" algn="l" rtl="0">
              <a:spcBef>
                <a:spcPts val="595"/>
              </a:spcBef>
              <a:spcAft>
                <a:spcPts val="0"/>
              </a:spcAft>
              <a:buClr>
                <a:srgbClr val="FF5A33"/>
              </a:buClr>
              <a:buSzPts val="2400"/>
              <a:buFont typeface="Noto Sans Symbols"/>
              <a:buChar char="❖"/>
            </a:pPr>
            <a:r>
              <a:rPr lang="en-US" sz="2400" b="1" i="0" u="none" strike="noStrike" cap="none">
                <a:solidFill>
                  <a:srgbClr val="FF0000"/>
                </a:solidFill>
                <a:latin typeface="Arial"/>
                <a:ea typeface="Arial"/>
                <a:cs typeface="Arial"/>
                <a:sym typeface="Arial"/>
              </a:rPr>
              <a:t>this</a:t>
            </a:r>
            <a:r>
              <a:rPr lang="en-US" sz="2400" b="0" i="0" u="none" strike="noStrike" cap="none">
                <a:solidFill>
                  <a:srgbClr val="FF0000"/>
                </a:solidFill>
                <a:latin typeface="Arial"/>
                <a:ea typeface="Arial"/>
                <a:cs typeface="Arial"/>
                <a:sym typeface="Arial"/>
              </a:rPr>
              <a:t> </a:t>
            </a:r>
            <a:r>
              <a:rPr lang="en-US" sz="2400" b="0" i="0" u="none" strike="noStrike" cap="none">
                <a:solidFill>
                  <a:srgbClr val="000000"/>
                </a:solidFill>
                <a:latin typeface="Arial"/>
                <a:ea typeface="Arial"/>
                <a:cs typeface="Arial"/>
                <a:sym typeface="Arial"/>
              </a:rPr>
              <a:t>được sử dụng trong lớp để tham chiếu tới các thành viên của lớp (thuộc tính và phương thức)</a:t>
            </a:r>
            <a:endParaRPr sz="2400" b="0" i="0" u="none" strike="noStrike" cap="none">
              <a:solidFill>
                <a:srgbClr val="000000"/>
              </a:solidFill>
              <a:latin typeface="Arial"/>
              <a:ea typeface="Arial"/>
              <a:cs typeface="Arial"/>
              <a:sym typeface="Arial"/>
            </a:endParaRPr>
          </a:p>
          <a:p>
            <a:pPr marL="755015" marR="0" lvl="1" indent="-285750" algn="l" rtl="0">
              <a:spcBef>
                <a:spcPts val="59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Sử dụng</a:t>
            </a:r>
            <a:r>
              <a:rPr lang="en-US" sz="2400" b="1" i="0" u="none" strike="noStrike" cap="none">
                <a:solidFill>
                  <a:srgbClr val="FF0000"/>
                </a:solidFill>
                <a:latin typeface="Times New Roman"/>
                <a:ea typeface="Times New Roman"/>
                <a:cs typeface="Times New Roman"/>
                <a:sym typeface="Times New Roman"/>
              </a:rPr>
              <a:t> this.field</a:t>
            </a:r>
            <a:r>
              <a:rPr lang="en-US" sz="2400" b="1" i="0" u="none" strike="noStrike" cap="none">
                <a:solidFill>
                  <a:schemeClr val="dk1"/>
                </a:solidFill>
                <a:latin typeface="Times New Roman"/>
                <a:ea typeface="Times New Roman"/>
                <a:cs typeface="Times New Roman"/>
                <a:sym typeface="Times New Roman"/>
              </a:rPr>
              <a:t> </a:t>
            </a:r>
            <a:r>
              <a:rPr lang="en-US" sz="2400" b="0" i="0" u="none" strike="noStrike" cap="none">
                <a:solidFill>
                  <a:schemeClr val="dk1"/>
                </a:solidFill>
                <a:latin typeface="Times New Roman"/>
                <a:ea typeface="Times New Roman"/>
                <a:cs typeface="Times New Roman"/>
                <a:sym typeface="Times New Roman"/>
              </a:rPr>
              <a:t>để phân biệt field với các biến cục bộ hoặc tham số của phương thức</a:t>
            </a:r>
            <a:endParaRPr sz="2400" b="0" i="0" u="none" strike="noStrike" cap="none">
              <a:solidFill>
                <a:schemeClr val="dk1"/>
              </a:solidFill>
              <a:latin typeface="Times New Roman"/>
              <a:ea typeface="Times New Roman"/>
              <a:cs typeface="Times New Roman"/>
              <a:sym typeface="Times New Roman"/>
            </a:endParaRPr>
          </a:p>
          <a:p>
            <a:pPr marL="926464" marR="0" lvl="2" indent="0" algn="l" rtl="0">
              <a:spcBef>
                <a:spcPts val="595"/>
              </a:spcBef>
              <a:spcAft>
                <a:spcPts val="0"/>
              </a:spcAft>
              <a:buNone/>
            </a:pPr>
            <a:r>
              <a:rPr lang="en-US" sz="2000" b="0" i="1" u="none" strike="noStrike" cap="none">
                <a:solidFill>
                  <a:srgbClr val="000000"/>
                </a:solidFill>
                <a:latin typeface="Consolas"/>
                <a:ea typeface="Consolas"/>
                <a:cs typeface="Consolas"/>
                <a:sym typeface="Consolas"/>
              </a:rPr>
              <a:t>public Time() {</a:t>
            </a:r>
            <a:endParaRPr/>
          </a:p>
          <a:p>
            <a:pPr marL="926464" marR="0" lvl="2" indent="0" algn="l" rtl="0">
              <a:spcBef>
                <a:spcPts val="595"/>
              </a:spcBef>
              <a:spcAft>
                <a:spcPts val="0"/>
              </a:spcAft>
              <a:buNone/>
            </a:pPr>
            <a:r>
              <a:rPr lang="en-US" sz="2000" b="0" i="1" u="none" strike="noStrike" cap="none">
                <a:solidFill>
                  <a:srgbClr val="000000"/>
                </a:solidFill>
                <a:latin typeface="Consolas"/>
                <a:ea typeface="Consolas"/>
                <a:cs typeface="Consolas"/>
                <a:sym typeface="Consolas"/>
              </a:rPr>
              <a:t>        long theTime = System.currentTimeMillis();</a:t>
            </a:r>
            <a:endParaRPr/>
          </a:p>
          <a:p>
            <a:pPr marL="926464" marR="0" lvl="2" indent="0" algn="l" rtl="0">
              <a:spcBef>
                <a:spcPts val="595"/>
              </a:spcBef>
              <a:spcAft>
                <a:spcPts val="0"/>
              </a:spcAft>
              <a:buNone/>
            </a:pPr>
            <a:r>
              <a:rPr lang="en-US" sz="2000" b="0" i="1" u="none" strike="noStrike" cap="none">
                <a:solidFill>
                  <a:srgbClr val="000000"/>
                </a:solidFill>
                <a:latin typeface="Consolas"/>
                <a:ea typeface="Consolas"/>
                <a:cs typeface="Consolas"/>
                <a:sym typeface="Consolas"/>
              </a:rPr>
              <a:t>        </a:t>
            </a:r>
            <a:r>
              <a:rPr lang="en-US" sz="2000" b="0" i="1" u="none" strike="noStrike" cap="none">
                <a:solidFill>
                  <a:srgbClr val="FF0000"/>
                </a:solidFill>
                <a:latin typeface="Consolas"/>
                <a:ea typeface="Consolas"/>
                <a:cs typeface="Consolas"/>
                <a:sym typeface="Consolas"/>
              </a:rPr>
              <a:t>this.</a:t>
            </a:r>
            <a:r>
              <a:rPr lang="en-US" sz="2000" b="0" i="1" u="none" strike="noStrike" cap="none">
                <a:solidFill>
                  <a:srgbClr val="000000"/>
                </a:solidFill>
                <a:latin typeface="Consolas"/>
                <a:ea typeface="Consolas"/>
                <a:cs typeface="Consolas"/>
                <a:sym typeface="Consolas"/>
              </a:rPr>
              <a:t>setTime(theTime);</a:t>
            </a:r>
            <a:endParaRPr/>
          </a:p>
          <a:p>
            <a:pPr marL="926464" marR="0" lvl="2" indent="0" algn="l" rtl="0">
              <a:spcBef>
                <a:spcPts val="595"/>
              </a:spcBef>
              <a:spcAft>
                <a:spcPts val="0"/>
              </a:spcAft>
              <a:buNone/>
            </a:pPr>
            <a:r>
              <a:rPr lang="en-US" sz="2000" b="0" i="1" u="none" strike="noStrike" cap="none">
                <a:solidFill>
                  <a:srgbClr val="000000"/>
                </a:solidFill>
                <a:latin typeface="Consolas"/>
                <a:ea typeface="Consolas"/>
                <a:cs typeface="Consolas"/>
                <a:sym typeface="Consolas"/>
              </a:rPr>
              <a:t>    }</a:t>
            </a:r>
            <a:endParaRPr/>
          </a:p>
          <a:p>
            <a:pPr marL="755015" marR="0" lvl="1" indent="-133350" algn="l" rtl="0">
              <a:spcBef>
                <a:spcPts val="595"/>
              </a:spcBef>
              <a:spcAft>
                <a:spcPts val="0"/>
              </a:spcAft>
              <a:buClr>
                <a:srgbClr val="FF5A33"/>
              </a:buClr>
              <a:buSzPts val="2400"/>
              <a:buFont typeface="Noto Sans Symbols"/>
              <a:buNone/>
            </a:pPr>
            <a:endParaRPr sz="2400" b="0" i="0" u="none" strike="noStrike" cap="none">
              <a:solidFill>
                <a:srgbClr val="000000"/>
              </a:solidFill>
              <a:latin typeface="Arial"/>
              <a:ea typeface="Arial"/>
              <a:cs typeface="Arial"/>
              <a:sym typeface="Arial"/>
            </a:endParaRPr>
          </a:p>
          <a:p>
            <a:pPr marL="755015" marR="0" lvl="1" indent="-133350" algn="l" rtl="0">
              <a:spcBef>
                <a:spcPts val="595"/>
              </a:spcBef>
              <a:spcAft>
                <a:spcPts val="0"/>
              </a:spcAft>
              <a:buClr>
                <a:srgbClr val="FF5A33"/>
              </a:buClr>
              <a:buSzPts val="2400"/>
              <a:buFont typeface="Noto Sans Symbols"/>
              <a:buNone/>
            </a:pPr>
            <a:endParaRPr sz="2400" b="0" i="0" u="none" strike="noStrike" cap="none">
              <a:solidFill>
                <a:srgbClr val="000000"/>
              </a:solidFill>
              <a:latin typeface="Arial"/>
              <a:ea typeface="Arial"/>
              <a:cs typeface="Arial"/>
              <a:sym typeface="Arial"/>
            </a:endParaRPr>
          </a:p>
          <a:p>
            <a:pPr marL="755015" marR="0" lvl="1" indent="-133350" algn="l" rtl="0">
              <a:spcBef>
                <a:spcPts val="595"/>
              </a:spcBef>
              <a:spcAft>
                <a:spcPts val="0"/>
              </a:spcAft>
              <a:buClr>
                <a:srgbClr val="FF5A33"/>
              </a:buClr>
              <a:buSzPts val="2400"/>
              <a:buFont typeface="Noto Sans Symbols"/>
              <a:buNone/>
            </a:pPr>
            <a:endParaRPr sz="2400" b="0" i="0" u="none" strike="noStrike" cap="none">
              <a:solidFill>
                <a:srgbClr val="000000"/>
              </a:solidFill>
              <a:latin typeface="Arial"/>
              <a:ea typeface="Arial"/>
              <a:cs typeface="Arial"/>
              <a:sym typeface="Arial"/>
            </a:endParaRPr>
          </a:p>
          <a:p>
            <a:pPr marL="354965" marR="0" lvl="0" indent="-164465" algn="l" rtl="0">
              <a:spcBef>
                <a:spcPts val="785"/>
              </a:spcBef>
              <a:spcAft>
                <a:spcPts val="0"/>
              </a:spcAft>
              <a:buClr>
                <a:srgbClr val="FF5A33"/>
              </a:buClr>
              <a:buSzPts val="2800"/>
              <a:buFont typeface="Noto Sans Symbols"/>
              <a:buNone/>
            </a:pPr>
            <a:endParaRPr sz="2800" b="1">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01"/>
                                        </p:tgtEl>
                                        <p:attrNameLst>
                                          <p:attrName>style.visibility</p:attrName>
                                        </p:attrNameLst>
                                      </p:cBhvr>
                                      <p:to>
                                        <p:strVal val="visible"/>
                                      </p:to>
                                    </p:set>
                                    <p:anim calcmode="lin" valueType="num">
                                      <p:cBhvr additive="base">
                                        <p:cTn id="7" dur="500"/>
                                        <p:tgtEl>
                                          <p:spTgt spid="50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pic>
        <p:nvPicPr>
          <p:cNvPr id="512" name="Google Shape;512;p28"/>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513" name="Google Shape;513;p28"/>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514" name="Google Shape;514;p28"/>
          <p:cNvGrpSpPr/>
          <p:nvPr/>
        </p:nvGrpSpPr>
        <p:grpSpPr>
          <a:xfrm>
            <a:off x="1219773" y="996005"/>
            <a:ext cx="9144000" cy="614338"/>
            <a:chOff x="3129129" y="1121776"/>
            <a:chExt cx="5933741" cy="1171624"/>
          </a:xfrm>
        </p:grpSpPr>
        <p:sp>
          <p:nvSpPr>
            <p:cNvPr id="515" name="Google Shape;515;p28"/>
            <p:cNvSpPr/>
            <p:nvPr/>
          </p:nvSpPr>
          <p:spPr>
            <a:xfrm>
              <a:off x="3129129" y="1121776"/>
              <a:ext cx="5933741" cy="1171624"/>
            </a:xfrm>
            <a:prstGeom prst="roundRect">
              <a:avLst>
                <a:gd name="adj" fmla="val 50000"/>
              </a:avLst>
            </a:prstGeom>
            <a:solidFill>
              <a:srgbClr val="F3742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516" name="Google Shape;516;p28"/>
            <p:cNvSpPr/>
            <p:nvPr/>
          </p:nvSpPr>
          <p:spPr>
            <a:xfrm>
              <a:off x="3289330" y="1253414"/>
              <a:ext cx="5613340" cy="908350"/>
            </a:xfrm>
            <a:prstGeom prst="roundRect">
              <a:avLst>
                <a:gd name="adj" fmla="val 50000"/>
              </a:avLst>
            </a:prstGeom>
            <a:solidFill>
              <a:srgbClr val="F37422"/>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Thực hành</a:t>
              </a:r>
              <a:endParaRPr sz="2800" b="1">
                <a:solidFill>
                  <a:schemeClr val="lt1"/>
                </a:solidFill>
                <a:latin typeface="Times New Roman"/>
                <a:ea typeface="Times New Roman"/>
                <a:cs typeface="Times New Roman"/>
                <a:sym typeface="Times New Roman"/>
              </a:endParaRPr>
            </a:p>
          </p:txBody>
        </p:sp>
      </p:grpSp>
      <p:grpSp>
        <p:nvGrpSpPr>
          <p:cNvPr id="517" name="Google Shape;517;p28"/>
          <p:cNvGrpSpPr/>
          <p:nvPr/>
        </p:nvGrpSpPr>
        <p:grpSpPr>
          <a:xfrm>
            <a:off x="-262519" y="1065029"/>
            <a:ext cx="2548519" cy="1527861"/>
            <a:chOff x="3099688" y="693634"/>
            <a:chExt cx="4354533" cy="2400859"/>
          </a:xfrm>
        </p:grpSpPr>
        <p:sp>
          <p:nvSpPr>
            <p:cNvPr id="518" name="Google Shape;518;p28"/>
            <p:cNvSpPr/>
            <p:nvPr/>
          </p:nvSpPr>
          <p:spPr>
            <a:xfrm rot="-2700000">
              <a:off x="3487954" y="1295115"/>
              <a:ext cx="1219082" cy="160314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519" name="Google Shape;519;p28"/>
            <p:cNvSpPr/>
            <p:nvPr/>
          </p:nvSpPr>
          <p:spPr>
            <a:xfrm>
              <a:off x="6022029" y="693634"/>
              <a:ext cx="1432192" cy="748437"/>
            </a:xfrm>
            <a:prstGeom prst="ellipse">
              <a:avLst/>
            </a:prstGeom>
            <a:solidFill>
              <a:srgbClr val="FF0000">
                <a:alpha val="13725"/>
              </a:srgb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05</a:t>
              </a:r>
              <a:endParaRPr sz="2800">
                <a:solidFill>
                  <a:schemeClr val="lt1"/>
                </a:solidFill>
                <a:latin typeface="Impact"/>
                <a:ea typeface="Impact"/>
                <a:cs typeface="Impact"/>
                <a:sym typeface="Impact"/>
              </a:endParaRPr>
            </a:p>
          </p:txBody>
        </p:sp>
      </p:grpSp>
      <p:sp>
        <p:nvSpPr>
          <p:cNvPr id="520" name="Google Shape;520;p28"/>
          <p:cNvSpPr txBox="1"/>
          <p:nvPr/>
        </p:nvSpPr>
        <p:spPr>
          <a:xfrm>
            <a:off x="1466646" y="1679367"/>
            <a:ext cx="7924165" cy="2685992"/>
          </a:xfrm>
          <a:prstGeom prst="rect">
            <a:avLst/>
          </a:prstGeom>
          <a:noFill/>
          <a:ln>
            <a:noFill/>
          </a:ln>
        </p:spPr>
        <p:txBody>
          <a:bodyPr spcFirstLastPara="1" wrap="square" lIns="0" tIns="99675" rIns="0" bIns="0" anchor="t" anchorCtr="0">
            <a:spAutoFit/>
          </a:bodyPr>
          <a:lstStyle/>
          <a:p>
            <a:pPr marL="354965" marR="0" lvl="0" indent="-342265" algn="l" rtl="0">
              <a:lnSpc>
                <a:spcPct val="100000"/>
              </a:lnSpc>
              <a:spcBef>
                <a:spcPts val="0"/>
              </a:spcBef>
              <a:spcAft>
                <a:spcPts val="0"/>
              </a:spcAft>
              <a:buClr>
                <a:srgbClr val="FF5A33"/>
              </a:buClr>
              <a:buSzPts val="2800"/>
              <a:buFont typeface="Noto Sans Symbols"/>
              <a:buChar char="❑"/>
            </a:pPr>
            <a:r>
              <a:rPr lang="en-US" sz="2800">
                <a:solidFill>
                  <a:schemeClr val="dk1"/>
                </a:solidFill>
                <a:latin typeface="Times New Roman"/>
                <a:ea typeface="Times New Roman"/>
                <a:cs typeface="Times New Roman"/>
                <a:sym typeface="Times New Roman"/>
              </a:rPr>
              <a:t>Bài tập:</a:t>
            </a:r>
            <a:endParaRPr sz="2800">
              <a:solidFill>
                <a:schemeClr val="dk1"/>
              </a:solidFill>
              <a:latin typeface="Times New Roman"/>
              <a:ea typeface="Times New Roman"/>
              <a:cs typeface="Times New Roman"/>
              <a:sym typeface="Times New Roman"/>
            </a:endParaRPr>
          </a:p>
          <a:p>
            <a:pPr marL="755015" marR="0" lvl="1" indent="-285750" algn="l" rtl="0">
              <a:lnSpc>
                <a:spcPct val="100000"/>
              </a:lnSpc>
              <a:spcBef>
                <a:spcPts val="59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Tạo class Phân số gồm 2 thuộc tính tử số và mẫu số là số nguyên.</a:t>
            </a:r>
            <a:endParaRPr sz="2400" b="0" i="0" u="none" strike="noStrike" cap="none">
              <a:solidFill>
                <a:schemeClr val="dk1"/>
              </a:solidFill>
              <a:latin typeface="Times New Roman"/>
              <a:ea typeface="Times New Roman"/>
              <a:cs typeface="Times New Roman"/>
              <a:sym typeface="Times New Roman"/>
            </a:endParaRPr>
          </a:p>
          <a:p>
            <a:pPr marL="755015" marR="0" lvl="1" indent="-285750" algn="l" rtl="0">
              <a:lnSpc>
                <a:spcPct val="100000"/>
              </a:lnSpc>
              <a:spcBef>
                <a:spcPts val="59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Viết hàm khởi tạo có tham số (tử số và mẫu số) và không có tham số</a:t>
            </a:r>
            <a:endParaRPr sz="2400" b="0" i="0" u="none" strike="noStrike" cap="none">
              <a:solidFill>
                <a:schemeClr val="dk1"/>
              </a:solidFill>
              <a:latin typeface="Times New Roman"/>
              <a:ea typeface="Times New Roman"/>
              <a:cs typeface="Times New Roman"/>
              <a:sym typeface="Times New Roman"/>
            </a:endParaRPr>
          </a:p>
          <a:p>
            <a:pPr marL="755015" marR="0" lvl="1" indent="-285750" algn="l" rtl="0">
              <a:lnSpc>
                <a:spcPct val="100000"/>
              </a:lnSpc>
              <a:spcBef>
                <a:spcPts val="59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Viết hàm getter setter cho tất cả thuộc tính</a:t>
            </a:r>
            <a:endParaRPr sz="2400" b="0" i="0" u="none" strike="noStrike" cap="none">
              <a:solidFill>
                <a:schemeClr val="dk1"/>
              </a:solidFill>
              <a:latin typeface="Times New Roman"/>
              <a:ea typeface="Times New Roman"/>
              <a:cs typeface="Times New Roman"/>
              <a:sym typeface="Times New Roman"/>
            </a:endParaRPr>
          </a:p>
          <a:p>
            <a:pPr marL="755015" marR="0" lvl="1" indent="-285750" algn="l" rtl="0">
              <a:lnSpc>
                <a:spcPct val="100000"/>
              </a:lnSpc>
              <a:spcBef>
                <a:spcPts val="59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Viết phương thức cộng trừ nhân chia hai phân số </a:t>
            </a:r>
            <a:endParaRPr sz="2400" b="0" i="0" u="none" strike="noStrike" cap="none">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14"/>
                                        </p:tgtEl>
                                        <p:attrNameLst>
                                          <p:attrName>style.visibility</p:attrName>
                                        </p:attrNameLst>
                                      </p:cBhvr>
                                      <p:to>
                                        <p:strVal val="visible"/>
                                      </p:to>
                                    </p:set>
                                    <p:anim calcmode="lin" valueType="num">
                                      <p:cBhvr additive="base">
                                        <p:cTn id="7" dur="500"/>
                                        <p:tgtEl>
                                          <p:spTgt spid="51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Google Shape;525;p29"/>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526" name="Google Shape;526;p29"/>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527" name="Google Shape;527;p29"/>
          <p:cNvGrpSpPr/>
          <p:nvPr/>
        </p:nvGrpSpPr>
        <p:grpSpPr>
          <a:xfrm>
            <a:off x="1219200" y="1386906"/>
            <a:ext cx="9144000" cy="637291"/>
            <a:chOff x="3129129" y="1121776"/>
            <a:chExt cx="5933741" cy="1171624"/>
          </a:xfrm>
        </p:grpSpPr>
        <p:sp>
          <p:nvSpPr>
            <p:cNvPr id="528" name="Google Shape;528;p29"/>
            <p:cNvSpPr/>
            <p:nvPr/>
          </p:nvSpPr>
          <p:spPr>
            <a:xfrm>
              <a:off x="3129129" y="1121776"/>
              <a:ext cx="5933741" cy="1171624"/>
            </a:xfrm>
            <a:prstGeom prst="roundRect">
              <a:avLst>
                <a:gd name="adj" fmla="val 50000"/>
              </a:avLst>
            </a:prstGeom>
            <a:solidFill>
              <a:srgbClr val="F3742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4">
                <a:solidFill>
                  <a:srgbClr val="FFAA2D"/>
                </a:solidFill>
                <a:latin typeface="Arial"/>
                <a:ea typeface="Arial"/>
                <a:cs typeface="Arial"/>
                <a:sym typeface="Arial"/>
              </a:endParaRPr>
            </a:p>
          </p:txBody>
        </p:sp>
        <p:sp>
          <p:nvSpPr>
            <p:cNvPr id="529" name="Google Shape;529;p29"/>
            <p:cNvSpPr/>
            <p:nvPr/>
          </p:nvSpPr>
          <p:spPr>
            <a:xfrm>
              <a:off x="3289330" y="1253414"/>
              <a:ext cx="5613340" cy="908350"/>
            </a:xfrm>
            <a:prstGeom prst="roundRect">
              <a:avLst>
                <a:gd name="adj" fmla="val 50000"/>
              </a:avLst>
            </a:prstGeom>
            <a:solidFill>
              <a:srgbClr val="F37422"/>
            </a:solidFill>
            <a:ln w="19050" cap="flat" cmpd="sng">
              <a:solidFill>
                <a:srgbClr val="A26CB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Q&amp;A</a:t>
              </a:r>
              <a:endParaRPr sz="2800" b="1">
                <a:solidFill>
                  <a:schemeClr val="lt1"/>
                </a:solidFill>
                <a:latin typeface="Times New Roman"/>
                <a:ea typeface="Times New Roman"/>
                <a:cs typeface="Times New Roman"/>
                <a:sym typeface="Times New Roman"/>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27"/>
                                        </p:tgtEl>
                                        <p:attrNameLst>
                                          <p:attrName>style.visibility</p:attrName>
                                        </p:attrNameLst>
                                      </p:cBhvr>
                                      <p:to>
                                        <p:strVal val="visible"/>
                                      </p:to>
                                    </p:set>
                                    <p:anim calcmode="lin" valueType="num">
                                      <p:cBhvr additive="base">
                                        <p:cTn id="7" dur="500"/>
                                        <p:tgtEl>
                                          <p:spTgt spid="52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3"/>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01" name="Google Shape;101;p3"/>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102" name="Google Shape;102;p3"/>
          <p:cNvGrpSpPr/>
          <p:nvPr/>
        </p:nvGrpSpPr>
        <p:grpSpPr>
          <a:xfrm>
            <a:off x="1219773" y="996005"/>
            <a:ext cx="9144000" cy="614338"/>
            <a:chOff x="3129129" y="1121776"/>
            <a:chExt cx="5933741" cy="1171624"/>
          </a:xfrm>
        </p:grpSpPr>
        <p:sp>
          <p:nvSpPr>
            <p:cNvPr id="103" name="Google Shape;103;p3"/>
            <p:cNvSpPr/>
            <p:nvPr/>
          </p:nvSpPr>
          <p:spPr>
            <a:xfrm>
              <a:off x="3129129" y="1121776"/>
              <a:ext cx="5933741" cy="1171624"/>
            </a:xfrm>
            <a:prstGeom prst="roundRect">
              <a:avLst>
                <a:gd name="adj" fmla="val 50000"/>
              </a:avLst>
            </a:prstGeom>
            <a:solidFill>
              <a:srgbClr val="F3742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104" name="Google Shape;104;p3"/>
            <p:cNvSpPr/>
            <p:nvPr/>
          </p:nvSpPr>
          <p:spPr>
            <a:xfrm>
              <a:off x="3289330" y="1253414"/>
              <a:ext cx="5613340" cy="908350"/>
            </a:xfrm>
            <a:prstGeom prst="roundRect">
              <a:avLst>
                <a:gd name="adj" fmla="val 50000"/>
              </a:avLst>
            </a:prstGeom>
            <a:solidFill>
              <a:srgbClr val="F37422"/>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Lập trình hướng đối tượng</a:t>
              </a:r>
              <a:endParaRPr sz="2800" b="1">
                <a:solidFill>
                  <a:schemeClr val="lt1"/>
                </a:solidFill>
                <a:latin typeface="Times New Roman"/>
                <a:ea typeface="Times New Roman"/>
                <a:cs typeface="Times New Roman"/>
                <a:sym typeface="Times New Roman"/>
              </a:endParaRPr>
            </a:p>
          </p:txBody>
        </p:sp>
      </p:grpSp>
      <p:grpSp>
        <p:nvGrpSpPr>
          <p:cNvPr id="105" name="Google Shape;105;p3"/>
          <p:cNvGrpSpPr/>
          <p:nvPr/>
        </p:nvGrpSpPr>
        <p:grpSpPr>
          <a:xfrm>
            <a:off x="-262519" y="1065029"/>
            <a:ext cx="2481113" cy="1527861"/>
            <a:chOff x="3099688" y="693634"/>
            <a:chExt cx="4239360" cy="2400859"/>
          </a:xfrm>
        </p:grpSpPr>
        <p:sp>
          <p:nvSpPr>
            <p:cNvPr id="106" name="Google Shape;106;p3"/>
            <p:cNvSpPr/>
            <p:nvPr/>
          </p:nvSpPr>
          <p:spPr>
            <a:xfrm rot="-2700000">
              <a:off x="3487954" y="1295115"/>
              <a:ext cx="1219082" cy="160314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107" name="Google Shape;107;p3"/>
            <p:cNvSpPr/>
            <p:nvPr/>
          </p:nvSpPr>
          <p:spPr>
            <a:xfrm>
              <a:off x="6022029" y="693634"/>
              <a:ext cx="1317019" cy="748437"/>
            </a:xfrm>
            <a:prstGeom prst="ellipse">
              <a:avLst/>
            </a:prstGeom>
            <a:solidFill>
              <a:srgbClr val="FF0000">
                <a:alpha val="13725"/>
              </a:srgb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01</a:t>
              </a:r>
              <a:endParaRPr sz="2800">
                <a:solidFill>
                  <a:schemeClr val="lt1"/>
                </a:solidFill>
                <a:latin typeface="Impact"/>
                <a:ea typeface="Impact"/>
                <a:cs typeface="Impact"/>
                <a:sym typeface="Impact"/>
              </a:endParaRPr>
            </a:p>
          </p:txBody>
        </p:sp>
      </p:grpSp>
      <p:sp>
        <p:nvSpPr>
          <p:cNvPr id="108" name="Google Shape;108;p3"/>
          <p:cNvSpPr txBox="1"/>
          <p:nvPr/>
        </p:nvSpPr>
        <p:spPr>
          <a:xfrm>
            <a:off x="1254279" y="1789933"/>
            <a:ext cx="8942094" cy="384716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err="1">
                <a:solidFill>
                  <a:schemeClr val="dk1"/>
                </a:solidFill>
                <a:latin typeface="Times New Roman"/>
                <a:ea typeface="Times New Roman"/>
                <a:cs typeface="Times New Roman"/>
                <a:sym typeface="Times New Roman"/>
              </a:rPr>
              <a:t>Lập</a:t>
            </a:r>
            <a:r>
              <a:rPr lang="en-US" sz="2800" b="1" dirty="0">
                <a:solidFill>
                  <a:schemeClr val="dk1"/>
                </a:solidFill>
                <a:latin typeface="Times New Roman"/>
                <a:ea typeface="Times New Roman"/>
                <a:cs typeface="Times New Roman"/>
                <a:sym typeface="Times New Roman"/>
              </a:rPr>
              <a:t> </a:t>
            </a:r>
            <a:r>
              <a:rPr lang="en-US" sz="2800" b="1" dirty="0" err="1">
                <a:solidFill>
                  <a:schemeClr val="dk1"/>
                </a:solidFill>
                <a:latin typeface="Times New Roman"/>
                <a:ea typeface="Times New Roman"/>
                <a:cs typeface="Times New Roman"/>
                <a:sym typeface="Times New Roman"/>
              </a:rPr>
              <a:t>trình</a:t>
            </a:r>
            <a:r>
              <a:rPr lang="en-US" sz="2800" b="1" dirty="0">
                <a:solidFill>
                  <a:schemeClr val="dk1"/>
                </a:solidFill>
                <a:latin typeface="Times New Roman"/>
                <a:ea typeface="Times New Roman"/>
                <a:cs typeface="Times New Roman"/>
                <a:sym typeface="Times New Roman"/>
              </a:rPr>
              <a:t> </a:t>
            </a:r>
            <a:r>
              <a:rPr lang="en-US" sz="2800" b="1" dirty="0" err="1">
                <a:solidFill>
                  <a:schemeClr val="dk1"/>
                </a:solidFill>
                <a:latin typeface="Times New Roman"/>
                <a:ea typeface="Times New Roman"/>
                <a:cs typeface="Times New Roman"/>
                <a:sym typeface="Times New Roman"/>
              </a:rPr>
              <a:t>hướng</a:t>
            </a:r>
            <a:r>
              <a:rPr lang="en-US" sz="2800" b="1" dirty="0">
                <a:solidFill>
                  <a:schemeClr val="dk1"/>
                </a:solidFill>
                <a:latin typeface="Times New Roman"/>
                <a:ea typeface="Times New Roman"/>
                <a:cs typeface="Times New Roman"/>
                <a:sym typeface="Times New Roman"/>
              </a:rPr>
              <a:t> </a:t>
            </a:r>
            <a:r>
              <a:rPr lang="en-US" sz="2800" b="1" dirty="0" err="1">
                <a:solidFill>
                  <a:schemeClr val="dk1"/>
                </a:solidFill>
                <a:latin typeface="Times New Roman"/>
                <a:ea typeface="Times New Roman"/>
                <a:cs typeface="Times New Roman"/>
                <a:sym typeface="Times New Roman"/>
              </a:rPr>
              <a:t>đối</a:t>
            </a:r>
            <a:r>
              <a:rPr lang="en-US" sz="2800" b="1" dirty="0">
                <a:solidFill>
                  <a:schemeClr val="dk1"/>
                </a:solidFill>
                <a:latin typeface="Times New Roman"/>
                <a:ea typeface="Times New Roman"/>
                <a:cs typeface="Times New Roman"/>
                <a:sym typeface="Times New Roman"/>
              </a:rPr>
              <a:t> </a:t>
            </a:r>
            <a:r>
              <a:rPr lang="en-US" sz="2800" b="1" dirty="0" err="1">
                <a:solidFill>
                  <a:schemeClr val="dk1"/>
                </a:solidFill>
                <a:latin typeface="Times New Roman"/>
                <a:ea typeface="Times New Roman"/>
                <a:cs typeface="Times New Roman"/>
                <a:sym typeface="Times New Roman"/>
              </a:rPr>
              <a:t>tượng</a:t>
            </a:r>
            <a:r>
              <a:rPr lang="en-US" sz="2800" b="1" dirty="0">
                <a:solidFill>
                  <a:schemeClr val="dk1"/>
                </a:solidFill>
                <a:latin typeface="Times New Roman"/>
                <a:ea typeface="Times New Roman"/>
                <a:cs typeface="Times New Roman"/>
                <a:sym typeface="Times New Roman"/>
              </a:rPr>
              <a:t>(OOP) </a:t>
            </a:r>
            <a:r>
              <a:rPr lang="en-US" sz="2800" b="1" dirty="0" err="1">
                <a:solidFill>
                  <a:schemeClr val="dk1"/>
                </a:solidFill>
                <a:latin typeface="Times New Roman"/>
                <a:ea typeface="Times New Roman"/>
                <a:cs typeface="Times New Roman"/>
                <a:sym typeface="Times New Roman"/>
              </a:rPr>
              <a:t>là</a:t>
            </a:r>
            <a:r>
              <a:rPr lang="en-US" sz="2800" b="1" dirty="0">
                <a:solidFill>
                  <a:schemeClr val="dk1"/>
                </a:solidFill>
                <a:latin typeface="Times New Roman"/>
                <a:ea typeface="Times New Roman"/>
                <a:cs typeface="Times New Roman"/>
                <a:sym typeface="Times New Roman"/>
              </a:rPr>
              <a:t> </a:t>
            </a:r>
            <a:r>
              <a:rPr lang="en-US" sz="2800" b="1" dirty="0" err="1">
                <a:solidFill>
                  <a:schemeClr val="dk1"/>
                </a:solidFill>
                <a:latin typeface="Times New Roman"/>
                <a:ea typeface="Times New Roman"/>
                <a:cs typeface="Times New Roman"/>
                <a:sym typeface="Times New Roman"/>
              </a:rPr>
              <a:t>gì</a:t>
            </a:r>
            <a:r>
              <a:rPr lang="en-US" sz="2800" b="1" dirty="0">
                <a:solidFill>
                  <a:schemeClr val="dk1"/>
                </a:solidFill>
                <a:latin typeface="Times New Roman"/>
                <a:ea typeface="Times New Roman"/>
                <a:cs typeface="Times New Roman"/>
                <a:sym typeface="Times New Roman"/>
              </a:rPr>
              <a:t> ?:</a:t>
            </a:r>
          </a:p>
          <a:p>
            <a:pPr marL="342900" marR="0" lvl="0" indent="-342900" algn="l" rtl="0">
              <a:spcBef>
                <a:spcPts val="0"/>
              </a:spcBef>
              <a:spcAft>
                <a:spcPts val="0"/>
              </a:spcAft>
              <a:buFont typeface="Arial" panose="020B0604020202020204" pitchFamily="34" charset="0"/>
              <a:buChar char="•"/>
            </a:pPr>
            <a:r>
              <a:rPr lang="vi-VN" sz="2400" dirty="0">
                <a:latin typeface="+mj-lt"/>
              </a:rPr>
              <a:t>Lập trình hướng đối tượng (Object-Oriented Programming - OOP) trong Java là một phương pháp lập trình dựa trên khái niệm về "</a:t>
            </a:r>
            <a:r>
              <a:rPr lang="vi-VN" sz="2400" b="1" dirty="0">
                <a:latin typeface="+mj-lt"/>
              </a:rPr>
              <a:t>đối tượng</a:t>
            </a:r>
            <a:r>
              <a:rPr lang="vi-VN" sz="2400" dirty="0">
                <a:latin typeface="+mj-lt"/>
              </a:rPr>
              <a:t>" (objects). </a:t>
            </a:r>
            <a:endParaRPr lang="en-US" sz="2400" dirty="0">
              <a:latin typeface="+mj-lt"/>
            </a:endParaRPr>
          </a:p>
          <a:p>
            <a:pPr marL="342900" marR="0" lvl="0" indent="-342900" algn="l" rtl="0">
              <a:spcBef>
                <a:spcPts val="0"/>
              </a:spcBef>
              <a:spcAft>
                <a:spcPts val="0"/>
              </a:spcAft>
              <a:buFont typeface="Arial" panose="020B0604020202020204" pitchFamily="34" charset="0"/>
              <a:buChar char="•"/>
            </a:pPr>
            <a:r>
              <a:rPr lang="vi-VN" sz="2400" dirty="0">
                <a:latin typeface="+mj-lt"/>
              </a:rPr>
              <a:t>Thay vì tập trung vào các hàm hay logic tuần tự, OOP </a:t>
            </a:r>
            <a:r>
              <a:rPr lang="vi-VN" sz="2400" b="1" dirty="0">
                <a:latin typeface="+mj-lt"/>
              </a:rPr>
              <a:t>tập trung vào các thực thể dữ liệu</a:t>
            </a:r>
            <a:r>
              <a:rPr lang="vi-VN" sz="2400" dirty="0">
                <a:latin typeface="+mj-lt"/>
              </a:rPr>
              <a:t>. </a:t>
            </a:r>
            <a:endParaRPr lang="en-US" sz="2400" dirty="0">
              <a:latin typeface="+mj-lt"/>
            </a:endParaRPr>
          </a:p>
          <a:p>
            <a:pPr marL="342900" marR="0" lvl="0" indent="-342900" algn="l" rtl="0">
              <a:spcBef>
                <a:spcPts val="0"/>
              </a:spcBef>
              <a:spcAft>
                <a:spcPts val="0"/>
              </a:spcAft>
              <a:buFont typeface="Arial" panose="020B0604020202020204" pitchFamily="34" charset="0"/>
              <a:buChar char="•"/>
            </a:pPr>
            <a:r>
              <a:rPr lang="vi-VN" sz="2400" dirty="0">
                <a:latin typeface="+mj-lt"/>
              </a:rPr>
              <a:t>Nếu lập trình truyền thống giống như một bản hướng dẫn các bước nấu ăn, thì OOP giống như việc tạo ra các </a:t>
            </a:r>
            <a:r>
              <a:rPr lang="en-US" sz="2400" b="1" dirty="0" err="1">
                <a:latin typeface="Times New Roman" panose="02020603050405020304" pitchFamily="18" charset="0"/>
                <a:cs typeface="Times New Roman" panose="02020603050405020304" pitchFamily="18" charset="0"/>
              </a:rPr>
              <a:t>thực</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thế</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như</a:t>
            </a:r>
            <a:r>
              <a:rPr lang="en-US" sz="2400" dirty="0">
                <a:latin typeface="+mj-lt"/>
              </a:rPr>
              <a:t> </a:t>
            </a:r>
            <a:r>
              <a:rPr lang="vi-VN" sz="2400" dirty="0">
                <a:latin typeface="+mj-lt"/>
              </a:rPr>
              <a:t>"nhân viên" trong bếp (đầu bếp, phụ bếp, bồi bàn), mỗi người có nhiệm vụ và đặc điểm riêng để cùng tạo ra món ăn.</a:t>
            </a:r>
            <a:endParaRPr lang="en-US" sz="24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p:tgtEl>
                                          <p:spTgt spid="10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4"/>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14" name="Google Shape;114;p4"/>
          <p:cNvPicPr preferRelativeResize="0"/>
          <p:nvPr/>
        </p:nvPicPr>
        <p:blipFill rotWithShape="1">
          <a:blip r:embed="rId4">
            <a:alphaModFix/>
          </a:blip>
          <a:srcRect/>
          <a:stretch/>
        </p:blipFill>
        <p:spPr>
          <a:xfrm>
            <a:off x="304800" y="228600"/>
            <a:ext cx="1143000" cy="821245"/>
          </a:xfrm>
          <a:prstGeom prst="rect">
            <a:avLst/>
          </a:prstGeom>
          <a:noFill/>
          <a:ln>
            <a:noFill/>
          </a:ln>
        </p:spPr>
      </p:pic>
      <p:sp>
        <p:nvSpPr>
          <p:cNvPr id="115" name="Google Shape;115;p4"/>
          <p:cNvSpPr txBox="1"/>
          <p:nvPr/>
        </p:nvSpPr>
        <p:spPr>
          <a:xfrm>
            <a:off x="1219773" y="1602462"/>
            <a:ext cx="9219627" cy="44935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00" b="1">
                <a:solidFill>
                  <a:schemeClr val="dk1"/>
                </a:solidFill>
                <a:latin typeface="Times New Roman"/>
                <a:ea typeface="Times New Roman"/>
                <a:cs typeface="Times New Roman"/>
                <a:sym typeface="Times New Roman"/>
              </a:rPr>
              <a:t>Đối tượng(Object) là gì ?:</a:t>
            </a:r>
            <a:endParaRPr/>
          </a:p>
          <a:p>
            <a:pPr marL="457200" marR="0" lvl="0" indent="-457200" algn="l" rtl="0">
              <a:spcBef>
                <a:spcPts val="0"/>
              </a:spcBef>
              <a:spcAft>
                <a:spcPts val="0"/>
              </a:spcAft>
              <a:buClr>
                <a:schemeClr val="dk1"/>
              </a:buClr>
              <a:buSzPts val="2600"/>
              <a:buFont typeface="Noto Sans Symbols"/>
              <a:buChar char="⮚"/>
            </a:pPr>
            <a:r>
              <a:rPr lang="en-US" sz="2600" b="1">
                <a:solidFill>
                  <a:schemeClr val="dk1"/>
                </a:solidFill>
                <a:latin typeface="Times New Roman"/>
                <a:ea typeface="Times New Roman"/>
                <a:cs typeface="Times New Roman"/>
                <a:sym typeface="Times New Roman"/>
              </a:rPr>
              <a:t>Đối tượng(Object) </a:t>
            </a:r>
            <a:r>
              <a:rPr lang="en-US" sz="2600">
                <a:solidFill>
                  <a:schemeClr val="dk1"/>
                </a:solidFill>
                <a:latin typeface="Times New Roman"/>
                <a:ea typeface="Times New Roman"/>
                <a:cs typeface="Times New Roman"/>
                <a:sym typeface="Times New Roman"/>
              </a:rPr>
              <a:t>là các thực thể, đối tượng trong cuộc sống  thực tế của chúng ta. VD: Con người, động vật, cây cối, xe cộ,.</a:t>
            </a:r>
            <a:endParaRPr/>
          </a:p>
          <a:p>
            <a:pPr marL="457200" marR="0" lvl="0" indent="-457200" algn="l" rtl="0">
              <a:spcBef>
                <a:spcPts val="0"/>
              </a:spcBef>
              <a:spcAft>
                <a:spcPts val="0"/>
              </a:spcAft>
              <a:buClr>
                <a:schemeClr val="dk1"/>
              </a:buClr>
              <a:buSzPts val="2600"/>
              <a:buFont typeface="Noto Sans Symbols"/>
              <a:buChar char="⮚"/>
            </a:pPr>
            <a:r>
              <a:rPr lang="en-US" sz="2600">
                <a:solidFill>
                  <a:schemeClr val="dk1"/>
                </a:solidFill>
                <a:latin typeface="Times New Roman"/>
                <a:ea typeface="Times New Roman"/>
                <a:cs typeface="Times New Roman"/>
                <a:sym typeface="Times New Roman"/>
              </a:rPr>
              <a:t>Một đối tượng bao gồm 2 thông tin: </a:t>
            </a:r>
            <a:r>
              <a:rPr lang="en-US" sz="2600" b="1">
                <a:solidFill>
                  <a:schemeClr val="dk1"/>
                </a:solidFill>
                <a:latin typeface="Times New Roman"/>
                <a:ea typeface="Times New Roman"/>
                <a:cs typeface="Times New Roman"/>
                <a:sym typeface="Times New Roman"/>
              </a:rPr>
              <a:t>thuộc tính</a:t>
            </a:r>
            <a:r>
              <a:rPr lang="en-US" sz="2600">
                <a:solidFill>
                  <a:schemeClr val="dk1"/>
                </a:solidFill>
                <a:latin typeface="Times New Roman"/>
                <a:ea typeface="Times New Roman"/>
                <a:cs typeface="Times New Roman"/>
                <a:sym typeface="Times New Roman"/>
              </a:rPr>
              <a:t> và </a:t>
            </a:r>
            <a:r>
              <a:rPr lang="en-US" sz="2600" b="1">
                <a:solidFill>
                  <a:schemeClr val="dk1"/>
                </a:solidFill>
                <a:latin typeface="Times New Roman"/>
                <a:ea typeface="Times New Roman"/>
                <a:cs typeface="Times New Roman"/>
                <a:sym typeface="Times New Roman"/>
              </a:rPr>
              <a:t>phương thức</a:t>
            </a:r>
            <a:r>
              <a:rPr lang="en-US" sz="2600">
                <a:solidFill>
                  <a:schemeClr val="dk1"/>
                </a:solidFill>
                <a:latin typeface="Times New Roman"/>
                <a:ea typeface="Times New Roman"/>
                <a:cs typeface="Times New Roman"/>
                <a:sym typeface="Times New Roman"/>
              </a:rPr>
              <a:t>.</a:t>
            </a:r>
            <a:endParaRPr sz="2600">
              <a:solidFill>
                <a:schemeClr val="dk1"/>
              </a:solidFill>
              <a:latin typeface="Times New Roman"/>
              <a:ea typeface="Times New Roman"/>
              <a:cs typeface="Times New Roman"/>
              <a:sym typeface="Times New Roman"/>
            </a:endParaRPr>
          </a:p>
          <a:p>
            <a:pPr marL="457200" marR="0" lvl="0" indent="-457200" algn="l" rtl="0">
              <a:spcBef>
                <a:spcPts val="0"/>
              </a:spcBef>
              <a:spcAft>
                <a:spcPts val="0"/>
              </a:spcAft>
              <a:buClr>
                <a:schemeClr val="dk1"/>
              </a:buClr>
              <a:buSzPts val="2600"/>
              <a:buFont typeface="Noto Sans Symbols"/>
              <a:buChar char="⮚"/>
            </a:pPr>
            <a:r>
              <a:rPr lang="en-US" sz="2600" b="1">
                <a:solidFill>
                  <a:schemeClr val="dk1"/>
                </a:solidFill>
                <a:latin typeface="Times New Roman"/>
                <a:ea typeface="Times New Roman"/>
                <a:cs typeface="Times New Roman"/>
                <a:sym typeface="Times New Roman"/>
              </a:rPr>
              <a:t>Thuộc tính(Attribute) </a:t>
            </a:r>
            <a:r>
              <a:rPr lang="en-US" sz="2600">
                <a:solidFill>
                  <a:schemeClr val="dk1"/>
                </a:solidFill>
                <a:latin typeface="Times New Roman"/>
                <a:ea typeface="Times New Roman"/>
                <a:cs typeface="Times New Roman"/>
                <a:sym typeface="Times New Roman"/>
              </a:rPr>
              <a:t>chính là những thông tin, đặc điểm nhận dạng của đối tượng. Ví dụ: con người có các đặc tính như mắt, mũi, tay, chân, tên, tuổi, địa chỉ,…</a:t>
            </a:r>
            <a:endParaRPr sz="2600">
              <a:solidFill>
                <a:schemeClr val="dk1"/>
              </a:solidFill>
              <a:latin typeface="Times New Roman"/>
              <a:ea typeface="Times New Roman"/>
              <a:cs typeface="Times New Roman"/>
              <a:sym typeface="Times New Roman"/>
            </a:endParaRPr>
          </a:p>
          <a:p>
            <a:pPr marL="457200" marR="0" lvl="0" indent="-457200" algn="l" rtl="0">
              <a:spcBef>
                <a:spcPts val="0"/>
              </a:spcBef>
              <a:spcAft>
                <a:spcPts val="0"/>
              </a:spcAft>
              <a:buClr>
                <a:schemeClr val="dk1"/>
              </a:buClr>
              <a:buSzPts val="2600"/>
              <a:buFont typeface="Noto Sans Symbols"/>
              <a:buChar char="⮚"/>
            </a:pPr>
            <a:r>
              <a:rPr lang="en-US" sz="2600" b="1">
                <a:solidFill>
                  <a:schemeClr val="dk1"/>
                </a:solidFill>
                <a:latin typeface="Times New Roman"/>
                <a:ea typeface="Times New Roman"/>
                <a:cs typeface="Times New Roman"/>
                <a:sym typeface="Times New Roman"/>
              </a:rPr>
              <a:t>Phương thức(Method) </a:t>
            </a:r>
            <a:r>
              <a:rPr lang="en-US" sz="2600">
                <a:solidFill>
                  <a:schemeClr val="dk1"/>
                </a:solidFill>
                <a:latin typeface="Times New Roman"/>
                <a:ea typeface="Times New Roman"/>
                <a:cs typeface="Times New Roman"/>
                <a:sym typeface="Times New Roman"/>
              </a:rPr>
              <a:t>là những thao tác, hành động mà đối tượng đó có thể thực hiện. Ví dụ: một người sẽ có thể thực hiện hành động nói, đi, ăn, uống, . . .</a:t>
            </a:r>
            <a:endParaRPr sz="2600">
              <a:solidFill>
                <a:schemeClr val="dk1"/>
              </a:solidFill>
              <a:latin typeface="Times New Roman"/>
              <a:ea typeface="Times New Roman"/>
              <a:cs typeface="Times New Roman"/>
              <a:sym typeface="Times New Roman"/>
            </a:endParaRPr>
          </a:p>
        </p:txBody>
      </p:sp>
      <p:grpSp>
        <p:nvGrpSpPr>
          <p:cNvPr id="116" name="Google Shape;116;p4"/>
          <p:cNvGrpSpPr/>
          <p:nvPr/>
        </p:nvGrpSpPr>
        <p:grpSpPr>
          <a:xfrm>
            <a:off x="1219773" y="996005"/>
            <a:ext cx="9144000" cy="614338"/>
            <a:chOff x="3129129" y="1121776"/>
            <a:chExt cx="5933741" cy="1171624"/>
          </a:xfrm>
        </p:grpSpPr>
        <p:sp>
          <p:nvSpPr>
            <p:cNvPr id="117" name="Google Shape;117;p4"/>
            <p:cNvSpPr/>
            <p:nvPr/>
          </p:nvSpPr>
          <p:spPr>
            <a:xfrm>
              <a:off x="3129129" y="1121776"/>
              <a:ext cx="5933741" cy="1171624"/>
            </a:xfrm>
            <a:prstGeom prst="roundRect">
              <a:avLst>
                <a:gd name="adj" fmla="val 50000"/>
              </a:avLst>
            </a:prstGeom>
            <a:solidFill>
              <a:srgbClr val="F3742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118" name="Google Shape;118;p4"/>
            <p:cNvSpPr/>
            <p:nvPr/>
          </p:nvSpPr>
          <p:spPr>
            <a:xfrm>
              <a:off x="3289330" y="1253414"/>
              <a:ext cx="5613340" cy="908350"/>
            </a:xfrm>
            <a:prstGeom prst="roundRect">
              <a:avLst>
                <a:gd name="adj" fmla="val 50000"/>
              </a:avLst>
            </a:prstGeom>
            <a:solidFill>
              <a:srgbClr val="F37422"/>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Class Và Object (Đối Tượng) Trong Java</a:t>
              </a:r>
              <a:endParaRPr sz="2800" b="1">
                <a:solidFill>
                  <a:schemeClr val="lt1"/>
                </a:solidFill>
                <a:latin typeface="Times New Roman"/>
                <a:ea typeface="Times New Roman"/>
                <a:cs typeface="Times New Roman"/>
                <a:sym typeface="Times New Roman"/>
              </a:endParaRPr>
            </a:p>
          </p:txBody>
        </p:sp>
      </p:grpSp>
      <p:grpSp>
        <p:nvGrpSpPr>
          <p:cNvPr id="119" name="Google Shape;119;p4"/>
          <p:cNvGrpSpPr/>
          <p:nvPr/>
        </p:nvGrpSpPr>
        <p:grpSpPr>
          <a:xfrm>
            <a:off x="-262519" y="1065029"/>
            <a:ext cx="2548519" cy="1527861"/>
            <a:chOff x="3099688" y="693634"/>
            <a:chExt cx="4354533" cy="2400859"/>
          </a:xfrm>
        </p:grpSpPr>
        <p:sp>
          <p:nvSpPr>
            <p:cNvPr id="120" name="Google Shape;120;p4"/>
            <p:cNvSpPr/>
            <p:nvPr/>
          </p:nvSpPr>
          <p:spPr>
            <a:xfrm rot="-2700000">
              <a:off x="3487954" y="1295115"/>
              <a:ext cx="1219082" cy="160314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121" name="Google Shape;121;p4"/>
            <p:cNvSpPr/>
            <p:nvPr/>
          </p:nvSpPr>
          <p:spPr>
            <a:xfrm>
              <a:off x="6022029" y="693634"/>
              <a:ext cx="1432192" cy="748437"/>
            </a:xfrm>
            <a:prstGeom prst="ellipse">
              <a:avLst/>
            </a:prstGeom>
            <a:solidFill>
              <a:srgbClr val="FF0000">
                <a:alpha val="13725"/>
              </a:srgb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02</a:t>
              </a:r>
              <a:endParaRPr sz="2800">
                <a:solidFill>
                  <a:schemeClr val="lt1"/>
                </a:solidFill>
                <a:latin typeface="Impact"/>
                <a:ea typeface="Impact"/>
                <a:cs typeface="Impact"/>
                <a:sym typeface="Impact"/>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additive="base">
                                        <p:cTn id="7" dur="500"/>
                                        <p:tgtEl>
                                          <p:spTgt spid="11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5"/>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27" name="Google Shape;127;p5"/>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128" name="Google Shape;128;p5"/>
          <p:cNvGrpSpPr/>
          <p:nvPr/>
        </p:nvGrpSpPr>
        <p:grpSpPr>
          <a:xfrm>
            <a:off x="1219773" y="996005"/>
            <a:ext cx="9144000" cy="614338"/>
            <a:chOff x="3129129" y="1121776"/>
            <a:chExt cx="5933741" cy="1171624"/>
          </a:xfrm>
        </p:grpSpPr>
        <p:sp>
          <p:nvSpPr>
            <p:cNvPr id="129" name="Google Shape;129;p5"/>
            <p:cNvSpPr/>
            <p:nvPr/>
          </p:nvSpPr>
          <p:spPr>
            <a:xfrm>
              <a:off x="3129129" y="1121776"/>
              <a:ext cx="5933741" cy="1171624"/>
            </a:xfrm>
            <a:prstGeom prst="roundRect">
              <a:avLst>
                <a:gd name="adj" fmla="val 50000"/>
              </a:avLst>
            </a:prstGeom>
            <a:solidFill>
              <a:srgbClr val="F3742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130" name="Google Shape;130;p5"/>
            <p:cNvSpPr/>
            <p:nvPr/>
          </p:nvSpPr>
          <p:spPr>
            <a:xfrm>
              <a:off x="3289330" y="1253414"/>
              <a:ext cx="5613340" cy="908350"/>
            </a:xfrm>
            <a:prstGeom prst="roundRect">
              <a:avLst>
                <a:gd name="adj" fmla="val 50000"/>
              </a:avLst>
            </a:prstGeom>
            <a:solidFill>
              <a:srgbClr val="F37422"/>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Đặc điểm hành vi</a:t>
              </a:r>
              <a:endParaRPr sz="2800" b="1">
                <a:solidFill>
                  <a:schemeClr val="lt1"/>
                </a:solidFill>
                <a:latin typeface="Times New Roman"/>
                <a:ea typeface="Times New Roman"/>
                <a:cs typeface="Times New Roman"/>
                <a:sym typeface="Times New Roman"/>
              </a:endParaRPr>
            </a:p>
          </p:txBody>
        </p:sp>
      </p:grpSp>
      <p:grpSp>
        <p:nvGrpSpPr>
          <p:cNvPr id="131" name="Google Shape;131;p5"/>
          <p:cNvGrpSpPr/>
          <p:nvPr/>
        </p:nvGrpSpPr>
        <p:grpSpPr>
          <a:xfrm>
            <a:off x="-262519" y="1065029"/>
            <a:ext cx="2548519" cy="1527861"/>
            <a:chOff x="3099688" y="693634"/>
            <a:chExt cx="4354533" cy="2400859"/>
          </a:xfrm>
        </p:grpSpPr>
        <p:sp>
          <p:nvSpPr>
            <p:cNvPr id="132" name="Google Shape;132;p5"/>
            <p:cNvSpPr/>
            <p:nvPr/>
          </p:nvSpPr>
          <p:spPr>
            <a:xfrm rot="-2700000">
              <a:off x="3487954" y="1295115"/>
              <a:ext cx="1219082" cy="160314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133" name="Google Shape;133;p5"/>
            <p:cNvSpPr/>
            <p:nvPr/>
          </p:nvSpPr>
          <p:spPr>
            <a:xfrm>
              <a:off x="6022029" y="693634"/>
              <a:ext cx="1432192" cy="748437"/>
            </a:xfrm>
            <a:prstGeom prst="ellipse">
              <a:avLst/>
            </a:prstGeom>
            <a:solidFill>
              <a:srgbClr val="FF0000">
                <a:alpha val="13725"/>
              </a:srgb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02</a:t>
              </a:r>
              <a:endParaRPr sz="2800">
                <a:solidFill>
                  <a:schemeClr val="lt1"/>
                </a:solidFill>
                <a:latin typeface="Impact"/>
                <a:ea typeface="Impact"/>
                <a:cs typeface="Impact"/>
                <a:sym typeface="Impact"/>
              </a:endParaRPr>
            </a:p>
          </p:txBody>
        </p:sp>
      </p:grpSp>
      <p:pic>
        <p:nvPicPr>
          <p:cNvPr id="134" name="Google Shape;134;p5"/>
          <p:cNvPicPr preferRelativeResize="0"/>
          <p:nvPr/>
        </p:nvPicPr>
        <p:blipFill rotWithShape="1">
          <a:blip r:embed="rId5">
            <a:alphaModFix/>
          </a:blip>
          <a:srcRect/>
          <a:stretch/>
        </p:blipFill>
        <p:spPr>
          <a:xfrm>
            <a:off x="7097454" y="1989432"/>
            <a:ext cx="2209800" cy="1484032"/>
          </a:xfrm>
          <a:prstGeom prst="rect">
            <a:avLst/>
          </a:prstGeom>
          <a:noFill/>
          <a:ln>
            <a:noFill/>
          </a:ln>
        </p:spPr>
      </p:pic>
      <p:sp>
        <p:nvSpPr>
          <p:cNvPr id="135" name="Google Shape;135;p5"/>
          <p:cNvSpPr txBox="1"/>
          <p:nvPr/>
        </p:nvSpPr>
        <p:spPr>
          <a:xfrm>
            <a:off x="1674842" y="1633347"/>
            <a:ext cx="4852670" cy="4582024"/>
          </a:xfrm>
          <a:prstGeom prst="rect">
            <a:avLst/>
          </a:prstGeom>
          <a:noFill/>
          <a:ln>
            <a:noFill/>
          </a:ln>
        </p:spPr>
        <p:txBody>
          <a:bodyPr spcFirstLastPara="1" wrap="square" lIns="0" tIns="100325" rIns="0" bIns="0" anchor="t" anchorCtr="0">
            <a:spAutoFit/>
          </a:bodyPr>
          <a:lstStyle/>
          <a:p>
            <a:pPr marL="354965" marR="0" lvl="0" indent="-342265" algn="l" rtl="0">
              <a:lnSpc>
                <a:spcPct val="100000"/>
              </a:lnSpc>
              <a:spcBef>
                <a:spcPts val="0"/>
              </a:spcBef>
              <a:spcAft>
                <a:spcPts val="0"/>
              </a:spcAft>
              <a:buClr>
                <a:srgbClr val="FF5A33"/>
              </a:buClr>
              <a:buSzPts val="3000"/>
              <a:buFont typeface="Noto Sans Symbols"/>
              <a:buChar char="❑"/>
            </a:pPr>
            <a:r>
              <a:rPr lang="en-US" sz="3000">
                <a:solidFill>
                  <a:schemeClr val="dk1"/>
                </a:solidFill>
                <a:latin typeface="Times New Roman"/>
                <a:ea typeface="Times New Roman"/>
                <a:cs typeface="Times New Roman"/>
                <a:sym typeface="Times New Roman"/>
              </a:rPr>
              <a:t>Đặc điểm</a:t>
            </a:r>
            <a:endParaRPr sz="3000">
              <a:solidFill>
                <a:schemeClr val="dk1"/>
              </a:solidFill>
              <a:latin typeface="Times New Roman"/>
              <a:ea typeface="Times New Roman"/>
              <a:cs typeface="Times New Roman"/>
              <a:sym typeface="Times New Roman"/>
            </a:endParaRPr>
          </a:p>
          <a:p>
            <a:pPr marL="1155065" marR="0" lvl="1" indent="-227964" algn="l" rtl="0">
              <a:lnSpc>
                <a:spcPct val="100000"/>
              </a:lnSpc>
              <a:spcBef>
                <a:spcPts val="500"/>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Hãng sản xuất</a:t>
            </a:r>
            <a:endParaRPr sz="2400" b="0" i="0" u="none" strike="noStrike" cap="none">
              <a:solidFill>
                <a:schemeClr val="dk1"/>
              </a:solidFill>
              <a:latin typeface="Times New Roman"/>
              <a:ea typeface="Times New Roman"/>
              <a:cs typeface="Times New Roman"/>
              <a:sym typeface="Times New Roman"/>
            </a:endParaRPr>
          </a:p>
          <a:p>
            <a:pPr marL="1154430" marR="0" lvl="1" indent="-227965" algn="l" rtl="0">
              <a:lnSpc>
                <a:spcPct val="100000"/>
              </a:lnSpc>
              <a:spcBef>
                <a:spcPts val="480"/>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Model</a:t>
            </a:r>
            <a:endParaRPr sz="2400" b="0" i="0" u="none" strike="noStrike" cap="none">
              <a:solidFill>
                <a:schemeClr val="dk1"/>
              </a:solidFill>
              <a:latin typeface="Times New Roman"/>
              <a:ea typeface="Times New Roman"/>
              <a:cs typeface="Times New Roman"/>
              <a:sym typeface="Times New Roman"/>
            </a:endParaRPr>
          </a:p>
          <a:p>
            <a:pPr marL="1153795" marR="0" lvl="1" indent="-227964" algn="l" rtl="0">
              <a:lnSpc>
                <a:spcPct val="100000"/>
              </a:lnSpc>
              <a:spcBef>
                <a:spcPts val="480"/>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Năm</a:t>
            </a:r>
            <a:endParaRPr sz="2400" b="0" i="0" u="none" strike="noStrike" cap="none">
              <a:solidFill>
                <a:schemeClr val="dk1"/>
              </a:solidFill>
              <a:latin typeface="Times New Roman"/>
              <a:ea typeface="Times New Roman"/>
              <a:cs typeface="Times New Roman"/>
              <a:sym typeface="Times New Roman"/>
            </a:endParaRPr>
          </a:p>
          <a:p>
            <a:pPr marL="1153795" marR="0" lvl="1" indent="-227964" algn="l" rtl="0">
              <a:lnSpc>
                <a:spcPct val="100000"/>
              </a:lnSpc>
              <a:spcBef>
                <a:spcPts val="480"/>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Màu</a:t>
            </a:r>
            <a:endParaRPr sz="2400" b="0" i="0" u="none" strike="noStrike" cap="none">
              <a:solidFill>
                <a:schemeClr val="dk1"/>
              </a:solidFill>
              <a:latin typeface="Times New Roman"/>
              <a:ea typeface="Times New Roman"/>
              <a:cs typeface="Times New Roman"/>
              <a:sym typeface="Times New Roman"/>
            </a:endParaRPr>
          </a:p>
          <a:p>
            <a:pPr marL="354965" marR="0" lvl="0" indent="-342265" algn="l" rtl="0">
              <a:lnSpc>
                <a:spcPct val="100000"/>
              </a:lnSpc>
              <a:spcBef>
                <a:spcPts val="650"/>
              </a:spcBef>
              <a:spcAft>
                <a:spcPts val="0"/>
              </a:spcAft>
              <a:buClr>
                <a:srgbClr val="FF5A33"/>
              </a:buClr>
              <a:buSzPts val="3000"/>
              <a:buFont typeface="Noto Sans Symbols"/>
              <a:buChar char="❑"/>
            </a:pPr>
            <a:r>
              <a:rPr lang="en-US" sz="3000">
                <a:solidFill>
                  <a:schemeClr val="dk1"/>
                </a:solidFill>
                <a:latin typeface="Times New Roman"/>
                <a:ea typeface="Times New Roman"/>
                <a:cs typeface="Times New Roman"/>
                <a:sym typeface="Times New Roman"/>
              </a:rPr>
              <a:t>Hành vi (Ô tô có thể làm gì?)</a:t>
            </a:r>
            <a:endParaRPr sz="3000">
              <a:solidFill>
                <a:schemeClr val="dk1"/>
              </a:solidFill>
              <a:latin typeface="Times New Roman"/>
              <a:ea typeface="Times New Roman"/>
              <a:cs typeface="Times New Roman"/>
              <a:sym typeface="Times New Roman"/>
            </a:endParaRPr>
          </a:p>
          <a:p>
            <a:pPr marL="1155065" marR="0" lvl="1" indent="-227964" algn="l" rtl="0">
              <a:lnSpc>
                <a:spcPct val="100000"/>
              </a:lnSpc>
              <a:spcBef>
                <a:spcPts val="500"/>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Khởi động</a:t>
            </a:r>
            <a:endParaRPr sz="2400" b="0" i="0" u="none" strike="noStrike" cap="none">
              <a:solidFill>
                <a:schemeClr val="dk1"/>
              </a:solidFill>
              <a:latin typeface="Times New Roman"/>
              <a:ea typeface="Times New Roman"/>
              <a:cs typeface="Times New Roman"/>
              <a:sym typeface="Times New Roman"/>
            </a:endParaRPr>
          </a:p>
          <a:p>
            <a:pPr marL="1154430" marR="0" lvl="1" indent="-227965" algn="l" rtl="0">
              <a:lnSpc>
                <a:spcPct val="100000"/>
              </a:lnSpc>
              <a:spcBef>
                <a:spcPts val="480"/>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Dừng</a:t>
            </a:r>
            <a:endParaRPr sz="2400" b="0" i="0" u="none" strike="noStrike" cap="none">
              <a:solidFill>
                <a:schemeClr val="dk1"/>
              </a:solidFill>
              <a:latin typeface="Times New Roman"/>
              <a:ea typeface="Times New Roman"/>
              <a:cs typeface="Times New Roman"/>
              <a:sym typeface="Times New Roman"/>
            </a:endParaRPr>
          </a:p>
          <a:p>
            <a:pPr marL="1154430" marR="0" lvl="1" indent="-227965" algn="l" rtl="0">
              <a:lnSpc>
                <a:spcPct val="100000"/>
              </a:lnSpc>
              <a:spcBef>
                <a:spcPts val="480"/>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Phanh</a:t>
            </a:r>
            <a:endParaRPr sz="2400" b="0" i="0" u="none" strike="noStrike" cap="none">
              <a:solidFill>
                <a:schemeClr val="dk1"/>
              </a:solidFill>
              <a:latin typeface="Times New Roman"/>
              <a:ea typeface="Times New Roman"/>
              <a:cs typeface="Times New Roman"/>
              <a:sym typeface="Times New Roman"/>
            </a:endParaRPr>
          </a:p>
          <a:p>
            <a:pPr marL="1154430" marR="0" lvl="1" indent="-227965" algn="l" rtl="0">
              <a:lnSpc>
                <a:spcPct val="100000"/>
              </a:lnSpc>
              <a:spcBef>
                <a:spcPts val="480"/>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Bật cần gạt nước</a:t>
            </a:r>
            <a:endParaRPr sz="2400" b="0" i="0" u="none" strike="noStrike" cap="none">
              <a:solidFill>
                <a:schemeClr val="dk1"/>
              </a:solidFill>
              <a:latin typeface="Times New Roman"/>
              <a:ea typeface="Times New Roman"/>
              <a:cs typeface="Times New Roman"/>
              <a:sym typeface="Times New Roman"/>
            </a:endParaRPr>
          </a:p>
        </p:txBody>
      </p:sp>
      <p:pic>
        <p:nvPicPr>
          <p:cNvPr id="136" name="Google Shape;136;p5"/>
          <p:cNvPicPr preferRelativeResize="0"/>
          <p:nvPr/>
        </p:nvPicPr>
        <p:blipFill rotWithShape="1">
          <a:blip r:embed="rId6">
            <a:alphaModFix/>
          </a:blip>
          <a:srcRect/>
          <a:stretch/>
        </p:blipFill>
        <p:spPr>
          <a:xfrm>
            <a:off x="7064386" y="3728555"/>
            <a:ext cx="2816517" cy="281109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 calcmode="lin" valueType="num">
                                      <p:cBhvr additive="base">
                                        <p:cTn id="7" dur="500"/>
                                        <p:tgtEl>
                                          <p:spTgt spid="12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6"/>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42" name="Google Shape;142;p6"/>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143" name="Google Shape;143;p6"/>
          <p:cNvGrpSpPr/>
          <p:nvPr/>
        </p:nvGrpSpPr>
        <p:grpSpPr>
          <a:xfrm>
            <a:off x="1219773" y="996005"/>
            <a:ext cx="9144000" cy="614338"/>
            <a:chOff x="3129129" y="1121776"/>
            <a:chExt cx="5933741" cy="1171624"/>
          </a:xfrm>
        </p:grpSpPr>
        <p:sp>
          <p:nvSpPr>
            <p:cNvPr id="144" name="Google Shape;144;p6"/>
            <p:cNvSpPr/>
            <p:nvPr/>
          </p:nvSpPr>
          <p:spPr>
            <a:xfrm>
              <a:off x="3129129" y="1121776"/>
              <a:ext cx="5933741" cy="1171624"/>
            </a:xfrm>
            <a:prstGeom prst="roundRect">
              <a:avLst>
                <a:gd name="adj" fmla="val 50000"/>
              </a:avLst>
            </a:prstGeom>
            <a:solidFill>
              <a:srgbClr val="F3742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145" name="Google Shape;145;p6"/>
            <p:cNvSpPr/>
            <p:nvPr/>
          </p:nvSpPr>
          <p:spPr>
            <a:xfrm>
              <a:off x="3289330" y="1253414"/>
              <a:ext cx="5613340" cy="908350"/>
            </a:xfrm>
            <a:prstGeom prst="roundRect">
              <a:avLst>
                <a:gd name="adj" fmla="val 50000"/>
              </a:avLst>
            </a:prstGeom>
            <a:solidFill>
              <a:srgbClr val="F37422"/>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Class là gì?</a:t>
              </a:r>
              <a:endParaRPr sz="2800" b="1">
                <a:solidFill>
                  <a:schemeClr val="lt1"/>
                </a:solidFill>
                <a:latin typeface="Times New Roman"/>
                <a:ea typeface="Times New Roman"/>
                <a:cs typeface="Times New Roman"/>
                <a:sym typeface="Times New Roman"/>
              </a:endParaRPr>
            </a:p>
          </p:txBody>
        </p:sp>
      </p:grpSp>
      <p:grpSp>
        <p:nvGrpSpPr>
          <p:cNvPr id="146" name="Google Shape;146;p6"/>
          <p:cNvGrpSpPr/>
          <p:nvPr/>
        </p:nvGrpSpPr>
        <p:grpSpPr>
          <a:xfrm>
            <a:off x="-262519" y="1065029"/>
            <a:ext cx="2548519" cy="1527861"/>
            <a:chOff x="3099688" y="693634"/>
            <a:chExt cx="4354533" cy="2400859"/>
          </a:xfrm>
        </p:grpSpPr>
        <p:sp>
          <p:nvSpPr>
            <p:cNvPr id="147" name="Google Shape;147;p6"/>
            <p:cNvSpPr/>
            <p:nvPr/>
          </p:nvSpPr>
          <p:spPr>
            <a:xfrm rot="-2700000">
              <a:off x="3487954" y="1295115"/>
              <a:ext cx="1219082" cy="160314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148" name="Google Shape;148;p6"/>
            <p:cNvSpPr/>
            <p:nvPr/>
          </p:nvSpPr>
          <p:spPr>
            <a:xfrm>
              <a:off x="6022029" y="693634"/>
              <a:ext cx="1432192" cy="748437"/>
            </a:xfrm>
            <a:prstGeom prst="ellipse">
              <a:avLst/>
            </a:prstGeom>
            <a:solidFill>
              <a:srgbClr val="FF0000">
                <a:alpha val="13725"/>
              </a:srgb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02</a:t>
              </a:r>
              <a:endParaRPr sz="2800">
                <a:solidFill>
                  <a:schemeClr val="lt1"/>
                </a:solidFill>
                <a:latin typeface="Impact"/>
                <a:ea typeface="Impact"/>
                <a:cs typeface="Impact"/>
                <a:sym typeface="Impact"/>
              </a:endParaRPr>
            </a:p>
          </p:txBody>
        </p:sp>
      </p:grpSp>
      <p:pic>
        <p:nvPicPr>
          <p:cNvPr id="149" name="Google Shape;149;p6"/>
          <p:cNvPicPr preferRelativeResize="0"/>
          <p:nvPr/>
        </p:nvPicPr>
        <p:blipFill rotWithShape="1">
          <a:blip r:embed="rId5">
            <a:alphaModFix/>
          </a:blip>
          <a:srcRect/>
          <a:stretch/>
        </p:blipFill>
        <p:spPr>
          <a:xfrm>
            <a:off x="2129904" y="2063814"/>
            <a:ext cx="4190537" cy="3556241"/>
          </a:xfrm>
          <a:prstGeom prst="rect">
            <a:avLst/>
          </a:prstGeom>
          <a:noFill/>
          <a:ln>
            <a:noFill/>
          </a:ln>
        </p:spPr>
      </p:pic>
      <p:sp>
        <p:nvSpPr>
          <p:cNvPr id="150" name="Google Shape;150;p6"/>
          <p:cNvSpPr txBox="1"/>
          <p:nvPr/>
        </p:nvSpPr>
        <p:spPr>
          <a:xfrm>
            <a:off x="2745759" y="5627548"/>
            <a:ext cx="2946400"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a:solidFill>
                  <a:schemeClr val="dk1"/>
                </a:solidFill>
                <a:latin typeface="Times New Roman"/>
                <a:ea typeface="Times New Roman"/>
                <a:cs typeface="Times New Roman"/>
                <a:sym typeface="Times New Roman"/>
              </a:rPr>
              <a:t>Nhóm các </a:t>
            </a:r>
            <a:r>
              <a:rPr lang="en-US" sz="2800" b="1">
                <a:solidFill>
                  <a:srgbClr val="1F497D"/>
                </a:solidFill>
                <a:latin typeface="Times New Roman"/>
                <a:ea typeface="Times New Roman"/>
                <a:cs typeface="Times New Roman"/>
                <a:sym typeface="Times New Roman"/>
              </a:rPr>
              <a:t>Xe ô-tô</a:t>
            </a:r>
            <a:endParaRPr sz="2800">
              <a:solidFill>
                <a:schemeClr val="dk1"/>
              </a:solidFill>
              <a:latin typeface="Times New Roman"/>
              <a:ea typeface="Times New Roman"/>
              <a:cs typeface="Times New Roman"/>
              <a:sym typeface="Times New Roman"/>
            </a:endParaRPr>
          </a:p>
        </p:txBody>
      </p:sp>
      <p:pic>
        <p:nvPicPr>
          <p:cNvPr id="151" name="Google Shape;151;p6"/>
          <p:cNvPicPr preferRelativeResize="0"/>
          <p:nvPr/>
        </p:nvPicPr>
        <p:blipFill rotWithShape="1">
          <a:blip r:embed="rId6">
            <a:alphaModFix/>
          </a:blip>
          <a:srcRect/>
          <a:stretch/>
        </p:blipFill>
        <p:spPr>
          <a:xfrm>
            <a:off x="6473622" y="2063827"/>
            <a:ext cx="4194378" cy="3554869"/>
          </a:xfrm>
          <a:prstGeom prst="rect">
            <a:avLst/>
          </a:prstGeom>
          <a:noFill/>
          <a:ln>
            <a:noFill/>
          </a:ln>
        </p:spPr>
      </p:pic>
      <p:sp>
        <p:nvSpPr>
          <p:cNvPr id="152" name="Google Shape;152;p6"/>
          <p:cNvSpPr txBox="1"/>
          <p:nvPr/>
        </p:nvSpPr>
        <p:spPr>
          <a:xfrm>
            <a:off x="6939801" y="5643880"/>
            <a:ext cx="3244850" cy="452120"/>
          </a:xfrm>
          <a:prstGeom prst="rect">
            <a:avLst/>
          </a:prstGeom>
          <a:noFill/>
          <a:ln>
            <a:noFill/>
          </a:ln>
        </p:spPr>
        <p:txBody>
          <a:bodyPr spcFirstLastPara="1" wrap="square" lIns="0" tIns="12050" rIns="0" bIns="0" anchor="t" anchorCtr="0">
            <a:spAutoFit/>
          </a:bodyPr>
          <a:lstStyle/>
          <a:p>
            <a:pPr marL="12700" marR="0" lvl="0" indent="0" algn="l" rtl="0">
              <a:lnSpc>
                <a:spcPct val="100000"/>
              </a:lnSpc>
              <a:spcBef>
                <a:spcPts val="0"/>
              </a:spcBef>
              <a:spcAft>
                <a:spcPts val="0"/>
              </a:spcAft>
              <a:buNone/>
            </a:pPr>
            <a:r>
              <a:rPr lang="en-US" sz="2800">
                <a:solidFill>
                  <a:schemeClr val="dk1"/>
                </a:solidFill>
                <a:latin typeface="Times New Roman"/>
                <a:ea typeface="Times New Roman"/>
                <a:cs typeface="Times New Roman"/>
                <a:sym typeface="Times New Roman"/>
              </a:rPr>
              <a:t>Nhóm các </a:t>
            </a:r>
            <a:r>
              <a:rPr lang="en-US" sz="2800" b="1">
                <a:solidFill>
                  <a:srgbClr val="1F497D"/>
                </a:solidFill>
                <a:latin typeface="Times New Roman"/>
                <a:ea typeface="Times New Roman"/>
                <a:cs typeface="Times New Roman"/>
                <a:sym typeface="Times New Roman"/>
              </a:rPr>
              <a:t>Động vật</a:t>
            </a:r>
            <a:endParaRPr sz="2800">
              <a:solidFill>
                <a:schemeClr val="dk1"/>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500"/>
                                        <p:tgtEl>
                                          <p:spTgt spid="14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7"/>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58" name="Google Shape;158;p7"/>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159" name="Google Shape;159;p7"/>
          <p:cNvGrpSpPr/>
          <p:nvPr/>
        </p:nvGrpSpPr>
        <p:grpSpPr>
          <a:xfrm>
            <a:off x="1219773" y="996005"/>
            <a:ext cx="9144000" cy="614338"/>
            <a:chOff x="3129129" y="1121776"/>
            <a:chExt cx="5933741" cy="1171624"/>
          </a:xfrm>
        </p:grpSpPr>
        <p:sp>
          <p:nvSpPr>
            <p:cNvPr id="160" name="Google Shape;160;p7"/>
            <p:cNvSpPr/>
            <p:nvPr/>
          </p:nvSpPr>
          <p:spPr>
            <a:xfrm>
              <a:off x="3129129" y="1121776"/>
              <a:ext cx="5933741" cy="1171624"/>
            </a:xfrm>
            <a:prstGeom prst="roundRect">
              <a:avLst>
                <a:gd name="adj" fmla="val 50000"/>
              </a:avLst>
            </a:prstGeom>
            <a:solidFill>
              <a:srgbClr val="F3742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161" name="Google Shape;161;p7"/>
            <p:cNvSpPr/>
            <p:nvPr/>
          </p:nvSpPr>
          <p:spPr>
            <a:xfrm>
              <a:off x="3289330" y="1253414"/>
              <a:ext cx="5613340" cy="908350"/>
            </a:xfrm>
            <a:prstGeom prst="roundRect">
              <a:avLst>
                <a:gd name="adj" fmla="val 50000"/>
              </a:avLst>
            </a:prstGeom>
            <a:solidFill>
              <a:srgbClr val="F37422"/>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Định nghĩa Class</a:t>
              </a:r>
              <a:endParaRPr sz="2800" b="1">
                <a:solidFill>
                  <a:schemeClr val="lt1"/>
                </a:solidFill>
                <a:latin typeface="Times New Roman"/>
                <a:ea typeface="Times New Roman"/>
                <a:cs typeface="Times New Roman"/>
                <a:sym typeface="Times New Roman"/>
              </a:endParaRPr>
            </a:p>
          </p:txBody>
        </p:sp>
      </p:grpSp>
      <p:grpSp>
        <p:nvGrpSpPr>
          <p:cNvPr id="162" name="Google Shape;162;p7"/>
          <p:cNvGrpSpPr/>
          <p:nvPr/>
        </p:nvGrpSpPr>
        <p:grpSpPr>
          <a:xfrm>
            <a:off x="-262519" y="1065029"/>
            <a:ext cx="2548519" cy="1527861"/>
            <a:chOff x="3099688" y="693634"/>
            <a:chExt cx="4354533" cy="2400859"/>
          </a:xfrm>
        </p:grpSpPr>
        <p:sp>
          <p:nvSpPr>
            <p:cNvPr id="163" name="Google Shape;163;p7"/>
            <p:cNvSpPr/>
            <p:nvPr/>
          </p:nvSpPr>
          <p:spPr>
            <a:xfrm rot="-2700000">
              <a:off x="3487954" y="1295115"/>
              <a:ext cx="1219082" cy="160314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164" name="Google Shape;164;p7"/>
            <p:cNvSpPr/>
            <p:nvPr/>
          </p:nvSpPr>
          <p:spPr>
            <a:xfrm>
              <a:off x="6022029" y="693634"/>
              <a:ext cx="1432192" cy="748437"/>
            </a:xfrm>
            <a:prstGeom prst="ellipse">
              <a:avLst/>
            </a:prstGeom>
            <a:solidFill>
              <a:srgbClr val="FF0000">
                <a:alpha val="13725"/>
              </a:srgb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02</a:t>
              </a:r>
              <a:endParaRPr sz="2800">
                <a:solidFill>
                  <a:schemeClr val="lt1"/>
                </a:solidFill>
                <a:latin typeface="Impact"/>
                <a:ea typeface="Impact"/>
                <a:cs typeface="Impact"/>
                <a:sym typeface="Impact"/>
              </a:endParaRPr>
            </a:p>
          </p:txBody>
        </p:sp>
      </p:grpSp>
      <p:sp>
        <p:nvSpPr>
          <p:cNvPr id="165" name="Google Shape;165;p7"/>
          <p:cNvSpPr txBox="1"/>
          <p:nvPr/>
        </p:nvSpPr>
        <p:spPr>
          <a:xfrm>
            <a:off x="1294353" y="1734681"/>
            <a:ext cx="8822549" cy="1938992"/>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Một lớp là một kiểu dữ liệu bao </a:t>
            </a:r>
            <a:r>
              <a:rPr lang="en-US" sz="2400" b="1">
                <a:solidFill>
                  <a:schemeClr val="dk1"/>
                </a:solidFill>
                <a:latin typeface="Times New Roman"/>
                <a:ea typeface="Times New Roman"/>
                <a:cs typeface="Times New Roman"/>
                <a:sym typeface="Times New Roman"/>
              </a:rPr>
              <a:t>gồm</a:t>
            </a:r>
            <a:r>
              <a:rPr lang="en-US" sz="2400">
                <a:solidFill>
                  <a:schemeClr val="dk1"/>
                </a:solidFill>
                <a:latin typeface="Times New Roman"/>
                <a:ea typeface="Times New Roman"/>
                <a:cs typeface="Times New Roman"/>
                <a:sym typeface="Times New Roman"/>
              </a:rPr>
              <a:t> các </a:t>
            </a:r>
            <a:r>
              <a:rPr lang="en-US" sz="2400" b="1">
                <a:solidFill>
                  <a:schemeClr val="dk1"/>
                </a:solidFill>
                <a:latin typeface="Times New Roman"/>
                <a:ea typeface="Times New Roman"/>
                <a:cs typeface="Times New Roman"/>
                <a:sym typeface="Times New Roman"/>
              </a:rPr>
              <a:t>thuộc tính(Attribute)</a:t>
            </a:r>
            <a:r>
              <a:rPr lang="en-US" sz="2400">
                <a:solidFill>
                  <a:schemeClr val="dk1"/>
                </a:solidFill>
                <a:latin typeface="Times New Roman"/>
                <a:ea typeface="Times New Roman"/>
                <a:cs typeface="Times New Roman"/>
                <a:sym typeface="Times New Roman"/>
              </a:rPr>
              <a:t> và các </a:t>
            </a:r>
            <a:r>
              <a:rPr lang="en-US" sz="2400" b="1">
                <a:solidFill>
                  <a:schemeClr val="dk1"/>
                </a:solidFill>
                <a:latin typeface="Times New Roman"/>
                <a:ea typeface="Times New Roman"/>
                <a:cs typeface="Times New Roman"/>
                <a:sym typeface="Times New Roman"/>
              </a:rPr>
              <a:t>phương thức(Method)</a:t>
            </a:r>
            <a:r>
              <a:rPr lang="en-US" sz="2400">
                <a:solidFill>
                  <a:schemeClr val="dk1"/>
                </a:solidFill>
                <a:latin typeface="Times New Roman"/>
                <a:ea typeface="Times New Roman"/>
                <a:cs typeface="Times New Roman"/>
                <a:sym typeface="Times New Roman"/>
              </a:rPr>
              <a:t> được định nghĩa từ trước</a:t>
            </a:r>
            <a:endParaRPr sz="2400">
              <a:solidFill>
                <a:schemeClr val="dk1"/>
              </a:solidFill>
              <a:latin typeface="Times New Roman"/>
              <a:ea typeface="Times New Roman"/>
              <a:cs typeface="Times New Roman"/>
              <a:sym typeface="Times New Roman"/>
            </a:endParaRPr>
          </a:p>
          <a:p>
            <a:pPr marL="457200" marR="0" lvl="0" indent="-457200" algn="l" rtl="0">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Một </a:t>
            </a:r>
            <a:r>
              <a:rPr lang="en-US" sz="2400" b="1">
                <a:solidFill>
                  <a:schemeClr val="dk1"/>
                </a:solidFill>
                <a:latin typeface="Times New Roman"/>
                <a:ea typeface="Times New Roman"/>
                <a:cs typeface="Times New Roman"/>
                <a:sym typeface="Times New Roman"/>
              </a:rPr>
              <a:t>class</a:t>
            </a:r>
            <a:r>
              <a:rPr lang="en-US" sz="2400">
                <a:solidFill>
                  <a:schemeClr val="dk1"/>
                </a:solidFill>
                <a:latin typeface="Times New Roman"/>
                <a:ea typeface="Times New Roman"/>
                <a:cs typeface="Times New Roman"/>
                <a:sym typeface="Times New Roman"/>
              </a:rPr>
              <a:t> được coi </a:t>
            </a:r>
            <a:r>
              <a:rPr lang="en-US" sz="2400" b="1">
                <a:solidFill>
                  <a:schemeClr val="dk1"/>
                </a:solidFill>
                <a:latin typeface="Times New Roman"/>
                <a:ea typeface="Times New Roman"/>
                <a:cs typeface="Times New Roman"/>
                <a:sym typeface="Times New Roman"/>
              </a:rPr>
              <a:t>là một bản thiết kế </a:t>
            </a:r>
            <a:r>
              <a:rPr lang="en-US" sz="2400">
                <a:solidFill>
                  <a:schemeClr val="dk1"/>
                </a:solidFill>
                <a:latin typeface="Times New Roman"/>
                <a:ea typeface="Times New Roman"/>
                <a:cs typeface="Times New Roman"/>
                <a:sym typeface="Times New Roman"/>
              </a:rPr>
              <a:t>của một </a:t>
            </a:r>
            <a:br>
              <a:rPr lang="en-US" sz="2400">
                <a:solidFill>
                  <a:schemeClr val="dk1"/>
                </a:solidFill>
                <a:latin typeface="Times New Roman"/>
                <a:ea typeface="Times New Roman"/>
                <a:cs typeface="Times New Roman"/>
                <a:sym typeface="Times New Roman"/>
              </a:rPr>
            </a:br>
            <a:r>
              <a:rPr lang="en-US" sz="2400" b="1">
                <a:solidFill>
                  <a:schemeClr val="dk1"/>
                </a:solidFill>
                <a:latin typeface="Times New Roman"/>
                <a:ea typeface="Times New Roman"/>
                <a:cs typeface="Times New Roman"/>
                <a:sym typeface="Times New Roman"/>
              </a:rPr>
              <a:t>object</a:t>
            </a:r>
            <a:r>
              <a:rPr lang="en-US" sz="2400">
                <a:solidFill>
                  <a:schemeClr val="dk1"/>
                </a:solidFill>
                <a:latin typeface="Times New Roman"/>
                <a:ea typeface="Times New Roman"/>
                <a:cs typeface="Times New Roman"/>
                <a:sym typeface="Times New Roman"/>
              </a:rPr>
              <a:t>(đối tượng)</a:t>
            </a:r>
            <a:endParaRPr sz="2400">
              <a:solidFill>
                <a:schemeClr val="dk1"/>
              </a:solidFill>
              <a:latin typeface="Times New Roman"/>
              <a:ea typeface="Times New Roman"/>
              <a:cs typeface="Times New Roman"/>
              <a:sym typeface="Times New Roman"/>
            </a:endParaRPr>
          </a:p>
          <a:p>
            <a:pPr marL="457200" marR="0" lvl="0" indent="-457200" algn="l" rtl="0">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Là sự </a:t>
            </a:r>
            <a:r>
              <a:rPr lang="en-US" sz="2400" b="1">
                <a:solidFill>
                  <a:schemeClr val="dk1"/>
                </a:solidFill>
                <a:latin typeface="Times New Roman"/>
                <a:ea typeface="Times New Roman"/>
                <a:cs typeface="Times New Roman"/>
                <a:sym typeface="Times New Roman"/>
              </a:rPr>
              <a:t>trừu tượng hóa của</a:t>
            </a:r>
            <a:r>
              <a:rPr lang="en-US" sz="2400">
                <a:solidFill>
                  <a:schemeClr val="dk1"/>
                </a:solidFill>
                <a:latin typeface="Times New Roman"/>
                <a:ea typeface="Times New Roman"/>
                <a:cs typeface="Times New Roman"/>
                <a:sym typeface="Times New Roman"/>
              </a:rPr>
              <a:t> một thực thể, </a:t>
            </a:r>
            <a:r>
              <a:rPr lang="en-US" sz="2400" b="1">
                <a:solidFill>
                  <a:schemeClr val="dk1"/>
                </a:solidFill>
                <a:latin typeface="Times New Roman"/>
                <a:ea typeface="Times New Roman"/>
                <a:cs typeface="Times New Roman"/>
                <a:sym typeface="Times New Roman"/>
              </a:rPr>
              <a:t>đối tượng </a:t>
            </a:r>
            <a:r>
              <a:rPr lang="en-US" sz="2400">
                <a:solidFill>
                  <a:schemeClr val="dk1"/>
                </a:solidFill>
                <a:latin typeface="Times New Roman"/>
                <a:ea typeface="Times New Roman"/>
                <a:cs typeface="Times New Roman"/>
                <a:sym typeface="Times New Roman"/>
              </a:rPr>
              <a:t>ngoài đời thực</a:t>
            </a:r>
            <a:endParaRPr sz="2400">
              <a:solidFill>
                <a:schemeClr val="dk1"/>
              </a:solidFill>
              <a:latin typeface="Times New Roman"/>
              <a:ea typeface="Times New Roman"/>
              <a:cs typeface="Times New Roman"/>
              <a:sym typeface="Times New Roman"/>
            </a:endParaRPr>
          </a:p>
        </p:txBody>
      </p:sp>
      <p:pic>
        <p:nvPicPr>
          <p:cNvPr id="166" name="Google Shape;166;p7"/>
          <p:cNvPicPr preferRelativeResize="0"/>
          <p:nvPr/>
        </p:nvPicPr>
        <p:blipFill rotWithShape="1">
          <a:blip r:embed="rId5">
            <a:alphaModFix/>
          </a:blip>
          <a:srcRect/>
          <a:stretch/>
        </p:blipFill>
        <p:spPr>
          <a:xfrm>
            <a:off x="3399006" y="3792260"/>
            <a:ext cx="4613242" cy="26553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p:tgtEl>
                                          <p:spTgt spid="15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8"/>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72" name="Google Shape;172;p8"/>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173" name="Google Shape;173;p8"/>
          <p:cNvGrpSpPr/>
          <p:nvPr/>
        </p:nvGrpSpPr>
        <p:grpSpPr>
          <a:xfrm>
            <a:off x="1219773" y="996005"/>
            <a:ext cx="9144000" cy="614338"/>
            <a:chOff x="3129129" y="1121776"/>
            <a:chExt cx="5933741" cy="1171624"/>
          </a:xfrm>
        </p:grpSpPr>
        <p:sp>
          <p:nvSpPr>
            <p:cNvPr id="174" name="Google Shape;174;p8"/>
            <p:cNvSpPr/>
            <p:nvPr/>
          </p:nvSpPr>
          <p:spPr>
            <a:xfrm>
              <a:off x="3129129" y="1121776"/>
              <a:ext cx="5933741" cy="1171624"/>
            </a:xfrm>
            <a:prstGeom prst="roundRect">
              <a:avLst>
                <a:gd name="adj" fmla="val 50000"/>
              </a:avLst>
            </a:prstGeom>
            <a:solidFill>
              <a:srgbClr val="F3742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175" name="Google Shape;175;p8"/>
            <p:cNvSpPr/>
            <p:nvPr/>
          </p:nvSpPr>
          <p:spPr>
            <a:xfrm>
              <a:off x="3289330" y="1253414"/>
              <a:ext cx="5613340" cy="908350"/>
            </a:xfrm>
            <a:prstGeom prst="roundRect">
              <a:avLst>
                <a:gd name="adj" fmla="val 50000"/>
              </a:avLst>
            </a:prstGeom>
            <a:solidFill>
              <a:srgbClr val="F37422"/>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Thuộc tính và phương thức</a:t>
              </a:r>
              <a:endParaRPr sz="2800" b="1">
                <a:solidFill>
                  <a:schemeClr val="lt1"/>
                </a:solidFill>
                <a:latin typeface="Times New Roman"/>
                <a:ea typeface="Times New Roman"/>
                <a:cs typeface="Times New Roman"/>
                <a:sym typeface="Times New Roman"/>
              </a:endParaRPr>
            </a:p>
          </p:txBody>
        </p:sp>
      </p:grpSp>
      <p:grpSp>
        <p:nvGrpSpPr>
          <p:cNvPr id="176" name="Google Shape;176;p8"/>
          <p:cNvGrpSpPr/>
          <p:nvPr/>
        </p:nvGrpSpPr>
        <p:grpSpPr>
          <a:xfrm>
            <a:off x="-262519" y="1065029"/>
            <a:ext cx="2548519" cy="1527861"/>
            <a:chOff x="3099688" y="693634"/>
            <a:chExt cx="4354533" cy="2400859"/>
          </a:xfrm>
        </p:grpSpPr>
        <p:sp>
          <p:nvSpPr>
            <p:cNvPr id="177" name="Google Shape;177;p8"/>
            <p:cNvSpPr/>
            <p:nvPr/>
          </p:nvSpPr>
          <p:spPr>
            <a:xfrm rot="-2700000">
              <a:off x="3487954" y="1295115"/>
              <a:ext cx="1219082" cy="160314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178" name="Google Shape;178;p8"/>
            <p:cNvSpPr/>
            <p:nvPr/>
          </p:nvSpPr>
          <p:spPr>
            <a:xfrm>
              <a:off x="6022029" y="693634"/>
              <a:ext cx="1432192" cy="748437"/>
            </a:xfrm>
            <a:prstGeom prst="ellipse">
              <a:avLst/>
            </a:prstGeom>
            <a:solidFill>
              <a:srgbClr val="FF0000">
                <a:alpha val="13725"/>
              </a:srgb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03</a:t>
              </a:r>
              <a:endParaRPr sz="2800">
                <a:solidFill>
                  <a:schemeClr val="lt1"/>
                </a:solidFill>
                <a:latin typeface="Impact"/>
                <a:ea typeface="Impact"/>
                <a:cs typeface="Impact"/>
                <a:sym typeface="Impact"/>
              </a:endParaRPr>
            </a:p>
          </p:txBody>
        </p:sp>
      </p:grpSp>
      <p:sp>
        <p:nvSpPr>
          <p:cNvPr id="179" name="Google Shape;179;p8"/>
          <p:cNvSpPr txBox="1"/>
          <p:nvPr/>
        </p:nvSpPr>
        <p:spPr>
          <a:xfrm>
            <a:off x="1486774" y="1652976"/>
            <a:ext cx="3610847" cy="4622419"/>
          </a:xfrm>
          <a:prstGeom prst="rect">
            <a:avLst/>
          </a:prstGeom>
          <a:noFill/>
          <a:ln>
            <a:noFill/>
          </a:ln>
        </p:spPr>
        <p:txBody>
          <a:bodyPr spcFirstLastPara="1" wrap="square" lIns="0" tIns="99675" rIns="0" bIns="0" anchor="t" anchorCtr="0">
            <a:spAutoFit/>
          </a:bodyPr>
          <a:lstStyle/>
          <a:p>
            <a:pPr marL="354965" marR="0" lvl="0" indent="-342265" algn="l" rtl="0">
              <a:lnSpc>
                <a:spcPct val="100000"/>
              </a:lnSpc>
              <a:spcBef>
                <a:spcPts val="0"/>
              </a:spcBef>
              <a:spcAft>
                <a:spcPts val="0"/>
              </a:spcAft>
              <a:buClr>
                <a:srgbClr val="FF5A33"/>
              </a:buClr>
              <a:buSzPts val="2800"/>
              <a:buFont typeface="Noto Sans Symbols"/>
              <a:buChar char="❑"/>
            </a:pPr>
            <a:r>
              <a:rPr lang="en-US" sz="2800">
                <a:solidFill>
                  <a:schemeClr val="dk1"/>
                </a:solidFill>
                <a:latin typeface="Times New Roman"/>
                <a:ea typeface="Times New Roman"/>
                <a:cs typeface="Times New Roman"/>
                <a:sym typeface="Times New Roman"/>
              </a:rPr>
              <a:t>Thuộc tính (field)</a:t>
            </a:r>
            <a:endParaRPr sz="2800">
              <a:solidFill>
                <a:schemeClr val="dk1"/>
              </a:solidFill>
              <a:latin typeface="Times New Roman"/>
              <a:ea typeface="Times New Roman"/>
              <a:cs typeface="Times New Roman"/>
              <a:sym typeface="Times New Roman"/>
            </a:endParaRPr>
          </a:p>
          <a:p>
            <a:pPr marL="755650" marR="0" lvl="1" indent="-285750" algn="l" rtl="0">
              <a:lnSpc>
                <a:spcPct val="100000"/>
              </a:lnSpc>
              <a:spcBef>
                <a:spcPts val="59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Hãng sản xuất</a:t>
            </a:r>
            <a:endParaRPr sz="2400" b="0" i="0" u="none" strike="noStrike" cap="none">
              <a:solidFill>
                <a:schemeClr val="dk1"/>
              </a:solidFill>
              <a:latin typeface="Times New Roman"/>
              <a:ea typeface="Times New Roman"/>
              <a:cs typeface="Times New Roman"/>
              <a:sym typeface="Times New Roman"/>
            </a:endParaRPr>
          </a:p>
          <a:p>
            <a:pPr marL="755650" marR="0" lvl="1" indent="-285750" algn="l" rtl="0">
              <a:lnSpc>
                <a:spcPct val="100000"/>
              </a:lnSpc>
              <a:spcBef>
                <a:spcPts val="57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Model</a:t>
            </a:r>
            <a:endParaRPr sz="2400" b="0" i="0" u="none" strike="noStrike" cap="none">
              <a:solidFill>
                <a:schemeClr val="dk1"/>
              </a:solidFill>
              <a:latin typeface="Times New Roman"/>
              <a:ea typeface="Times New Roman"/>
              <a:cs typeface="Times New Roman"/>
              <a:sym typeface="Times New Roman"/>
            </a:endParaRPr>
          </a:p>
          <a:p>
            <a:pPr marL="755650" marR="0" lvl="1" indent="-285750" algn="l" rtl="0">
              <a:lnSpc>
                <a:spcPct val="100000"/>
              </a:lnSpc>
              <a:spcBef>
                <a:spcPts val="57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Năm</a:t>
            </a:r>
            <a:endParaRPr sz="2400" b="0" i="0" u="none" strike="noStrike" cap="none">
              <a:solidFill>
                <a:schemeClr val="dk1"/>
              </a:solidFill>
              <a:latin typeface="Times New Roman"/>
              <a:ea typeface="Times New Roman"/>
              <a:cs typeface="Times New Roman"/>
              <a:sym typeface="Times New Roman"/>
            </a:endParaRPr>
          </a:p>
          <a:p>
            <a:pPr marL="755650" marR="0" lvl="1" indent="-285750" algn="l" rtl="0">
              <a:lnSpc>
                <a:spcPct val="100000"/>
              </a:lnSpc>
              <a:spcBef>
                <a:spcPts val="57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Màu</a:t>
            </a:r>
            <a:endParaRPr sz="2400" b="0" i="0" u="none" strike="noStrike" cap="none">
              <a:solidFill>
                <a:schemeClr val="dk1"/>
              </a:solidFill>
              <a:latin typeface="Times New Roman"/>
              <a:ea typeface="Times New Roman"/>
              <a:cs typeface="Times New Roman"/>
              <a:sym typeface="Times New Roman"/>
            </a:endParaRPr>
          </a:p>
          <a:p>
            <a:pPr marL="354965" marR="0" lvl="0" indent="-342265" algn="l" rtl="0">
              <a:lnSpc>
                <a:spcPct val="100000"/>
              </a:lnSpc>
              <a:spcBef>
                <a:spcPts val="660"/>
              </a:spcBef>
              <a:spcAft>
                <a:spcPts val="0"/>
              </a:spcAft>
              <a:buClr>
                <a:srgbClr val="FF5A33"/>
              </a:buClr>
              <a:buSzPts val="2800"/>
              <a:buFont typeface="Noto Sans Symbols"/>
              <a:buChar char="❑"/>
            </a:pPr>
            <a:r>
              <a:rPr lang="en-US" sz="2800">
                <a:solidFill>
                  <a:schemeClr val="dk1"/>
                </a:solidFill>
                <a:latin typeface="Times New Roman"/>
                <a:ea typeface="Times New Roman"/>
                <a:cs typeface="Times New Roman"/>
                <a:sym typeface="Times New Roman"/>
              </a:rPr>
              <a:t>Phương thức (method)</a:t>
            </a:r>
            <a:endParaRPr sz="2800">
              <a:solidFill>
                <a:schemeClr val="dk1"/>
              </a:solidFill>
              <a:latin typeface="Times New Roman"/>
              <a:ea typeface="Times New Roman"/>
              <a:cs typeface="Times New Roman"/>
              <a:sym typeface="Times New Roman"/>
            </a:endParaRPr>
          </a:p>
          <a:p>
            <a:pPr marL="755650" marR="0" lvl="1" indent="-285750" algn="l" rtl="0">
              <a:lnSpc>
                <a:spcPct val="100000"/>
              </a:lnSpc>
              <a:spcBef>
                <a:spcPts val="590"/>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Khởi động()</a:t>
            </a:r>
            <a:endParaRPr sz="2400" b="0" i="0" u="none" strike="noStrike" cap="none">
              <a:solidFill>
                <a:schemeClr val="dk1"/>
              </a:solidFill>
              <a:latin typeface="Times New Roman"/>
              <a:ea typeface="Times New Roman"/>
              <a:cs typeface="Times New Roman"/>
              <a:sym typeface="Times New Roman"/>
            </a:endParaRPr>
          </a:p>
          <a:p>
            <a:pPr marL="755650" marR="0" lvl="1" indent="-285750" algn="l" rtl="0">
              <a:lnSpc>
                <a:spcPct val="100000"/>
              </a:lnSpc>
              <a:spcBef>
                <a:spcPts val="57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Dừng()</a:t>
            </a:r>
            <a:endParaRPr sz="2400" b="0" i="0" u="none" strike="noStrike" cap="none">
              <a:solidFill>
                <a:schemeClr val="dk1"/>
              </a:solidFill>
              <a:latin typeface="Times New Roman"/>
              <a:ea typeface="Times New Roman"/>
              <a:cs typeface="Times New Roman"/>
              <a:sym typeface="Times New Roman"/>
            </a:endParaRPr>
          </a:p>
          <a:p>
            <a:pPr marL="755650" marR="0" lvl="1" indent="-285750" algn="l" rtl="0">
              <a:lnSpc>
                <a:spcPct val="100000"/>
              </a:lnSpc>
              <a:spcBef>
                <a:spcPts val="575"/>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Phanh()</a:t>
            </a:r>
            <a:endParaRPr sz="2400" b="0" i="0" u="none" strike="noStrike" cap="none">
              <a:solidFill>
                <a:schemeClr val="dk1"/>
              </a:solidFill>
              <a:latin typeface="Times New Roman"/>
              <a:ea typeface="Times New Roman"/>
              <a:cs typeface="Times New Roman"/>
              <a:sym typeface="Times New Roman"/>
            </a:endParaRPr>
          </a:p>
          <a:p>
            <a:pPr marL="755650" marR="0" lvl="1" indent="-285750" algn="l" rtl="0">
              <a:lnSpc>
                <a:spcPct val="100000"/>
              </a:lnSpc>
              <a:spcBef>
                <a:spcPts val="580"/>
              </a:spcBef>
              <a:spcAft>
                <a:spcPts val="0"/>
              </a:spcAft>
              <a:buClr>
                <a:srgbClr val="FF5A33"/>
              </a:buClr>
              <a:buSzPts val="2400"/>
              <a:buFont typeface="Noto Sans Symbols"/>
              <a:buChar char="❖"/>
            </a:pPr>
            <a:r>
              <a:rPr lang="en-US" sz="2400" b="0" i="0" u="none" strike="noStrike" cap="none">
                <a:solidFill>
                  <a:schemeClr val="dk1"/>
                </a:solidFill>
                <a:latin typeface="Times New Roman"/>
                <a:ea typeface="Times New Roman"/>
                <a:cs typeface="Times New Roman"/>
                <a:sym typeface="Times New Roman"/>
              </a:rPr>
              <a:t>Bật cần gạt nước()</a:t>
            </a:r>
            <a:endParaRPr sz="2400" b="0" i="0" u="none" strike="noStrike" cap="none">
              <a:solidFill>
                <a:schemeClr val="dk1"/>
              </a:solidFill>
              <a:latin typeface="Times New Roman"/>
              <a:ea typeface="Times New Roman"/>
              <a:cs typeface="Times New Roman"/>
              <a:sym typeface="Times New Roman"/>
            </a:endParaRPr>
          </a:p>
        </p:txBody>
      </p:sp>
      <p:grpSp>
        <p:nvGrpSpPr>
          <p:cNvPr id="180" name="Google Shape;180;p8"/>
          <p:cNvGrpSpPr/>
          <p:nvPr/>
        </p:nvGrpSpPr>
        <p:grpSpPr>
          <a:xfrm>
            <a:off x="7355624" y="1719571"/>
            <a:ext cx="2726655" cy="5028880"/>
            <a:chOff x="5413031" y="1072210"/>
            <a:chExt cx="2972942" cy="5202859"/>
          </a:xfrm>
        </p:grpSpPr>
        <p:pic>
          <p:nvPicPr>
            <p:cNvPr id="181" name="Google Shape;181;p8"/>
            <p:cNvPicPr preferRelativeResize="0"/>
            <p:nvPr/>
          </p:nvPicPr>
          <p:blipFill rotWithShape="1">
            <a:blip r:embed="rId5">
              <a:alphaModFix/>
            </a:blip>
            <a:srcRect/>
            <a:stretch/>
          </p:blipFill>
          <p:spPr>
            <a:xfrm>
              <a:off x="5413031" y="3279444"/>
              <a:ext cx="2972942" cy="2995625"/>
            </a:xfrm>
            <a:prstGeom prst="rect">
              <a:avLst/>
            </a:prstGeom>
            <a:noFill/>
            <a:ln>
              <a:noFill/>
            </a:ln>
          </p:spPr>
        </p:pic>
        <p:pic>
          <p:nvPicPr>
            <p:cNvPr id="182" name="Google Shape;182;p8"/>
            <p:cNvPicPr preferRelativeResize="0"/>
            <p:nvPr/>
          </p:nvPicPr>
          <p:blipFill rotWithShape="1">
            <a:blip r:embed="rId6">
              <a:alphaModFix/>
            </a:blip>
            <a:srcRect/>
            <a:stretch/>
          </p:blipFill>
          <p:spPr>
            <a:xfrm>
              <a:off x="5797181" y="1072210"/>
              <a:ext cx="2209800" cy="2209799"/>
            </a:xfrm>
            <a:prstGeom prst="rect">
              <a:avLst/>
            </a:prstGeom>
            <a:noFill/>
            <a:ln>
              <a:noFill/>
            </a:ln>
          </p:spPr>
        </p:pic>
      </p:grpSp>
      <p:sp>
        <p:nvSpPr>
          <p:cNvPr id="183" name="Google Shape;183;p8"/>
          <p:cNvSpPr/>
          <p:nvPr/>
        </p:nvSpPr>
        <p:spPr>
          <a:xfrm>
            <a:off x="4790720" y="2356383"/>
            <a:ext cx="304800" cy="1600200"/>
          </a:xfrm>
          <a:custGeom>
            <a:avLst/>
            <a:gdLst/>
            <a:ahLst/>
            <a:cxnLst/>
            <a:rect l="l" t="t" r="r" b="b"/>
            <a:pathLst>
              <a:path w="304800" h="1600200" extrusionOk="0">
                <a:moveTo>
                  <a:pt x="0" y="0"/>
                </a:moveTo>
                <a:lnTo>
                  <a:pt x="59318" y="1995"/>
                </a:lnTo>
                <a:lnTo>
                  <a:pt x="107761" y="7437"/>
                </a:lnTo>
                <a:lnTo>
                  <a:pt x="140422" y="15510"/>
                </a:lnTo>
                <a:lnTo>
                  <a:pt x="152400" y="25400"/>
                </a:lnTo>
                <a:lnTo>
                  <a:pt x="152400" y="774700"/>
                </a:lnTo>
                <a:lnTo>
                  <a:pt x="164377" y="784589"/>
                </a:lnTo>
                <a:lnTo>
                  <a:pt x="197038" y="792662"/>
                </a:lnTo>
                <a:lnTo>
                  <a:pt x="245481" y="798104"/>
                </a:lnTo>
                <a:lnTo>
                  <a:pt x="304800" y="800100"/>
                </a:lnTo>
                <a:lnTo>
                  <a:pt x="245481" y="802095"/>
                </a:lnTo>
                <a:lnTo>
                  <a:pt x="197038" y="807537"/>
                </a:lnTo>
                <a:lnTo>
                  <a:pt x="164377" y="815610"/>
                </a:lnTo>
                <a:lnTo>
                  <a:pt x="152400" y="825500"/>
                </a:lnTo>
                <a:lnTo>
                  <a:pt x="152400" y="1574800"/>
                </a:lnTo>
                <a:lnTo>
                  <a:pt x="140422" y="1584689"/>
                </a:lnTo>
                <a:lnTo>
                  <a:pt x="107761" y="1592762"/>
                </a:lnTo>
                <a:lnTo>
                  <a:pt x="59318" y="1598204"/>
                </a:lnTo>
                <a:lnTo>
                  <a:pt x="0" y="1600200"/>
                </a:lnTo>
              </a:path>
            </a:pathLst>
          </a:custGeom>
          <a:noFill/>
          <a:ln w="9525"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4" name="Google Shape;184;p8"/>
          <p:cNvSpPr/>
          <p:nvPr/>
        </p:nvSpPr>
        <p:spPr>
          <a:xfrm>
            <a:off x="4790720" y="4648200"/>
            <a:ext cx="304800" cy="1600200"/>
          </a:xfrm>
          <a:custGeom>
            <a:avLst/>
            <a:gdLst/>
            <a:ahLst/>
            <a:cxnLst/>
            <a:rect l="l" t="t" r="r" b="b"/>
            <a:pathLst>
              <a:path w="304800" h="1600200" extrusionOk="0">
                <a:moveTo>
                  <a:pt x="0" y="0"/>
                </a:moveTo>
                <a:lnTo>
                  <a:pt x="59318" y="1995"/>
                </a:lnTo>
                <a:lnTo>
                  <a:pt x="107761" y="7437"/>
                </a:lnTo>
                <a:lnTo>
                  <a:pt x="140422" y="15510"/>
                </a:lnTo>
                <a:lnTo>
                  <a:pt x="152400" y="25400"/>
                </a:lnTo>
                <a:lnTo>
                  <a:pt x="152400" y="774700"/>
                </a:lnTo>
                <a:lnTo>
                  <a:pt x="164377" y="784589"/>
                </a:lnTo>
                <a:lnTo>
                  <a:pt x="197038" y="792662"/>
                </a:lnTo>
                <a:lnTo>
                  <a:pt x="245481" y="798104"/>
                </a:lnTo>
                <a:lnTo>
                  <a:pt x="304800" y="800100"/>
                </a:lnTo>
                <a:lnTo>
                  <a:pt x="245481" y="802095"/>
                </a:lnTo>
                <a:lnTo>
                  <a:pt x="197038" y="807537"/>
                </a:lnTo>
                <a:lnTo>
                  <a:pt x="164377" y="815610"/>
                </a:lnTo>
                <a:lnTo>
                  <a:pt x="152400" y="825500"/>
                </a:lnTo>
                <a:lnTo>
                  <a:pt x="152400" y="1574800"/>
                </a:lnTo>
                <a:lnTo>
                  <a:pt x="140422" y="1584689"/>
                </a:lnTo>
                <a:lnTo>
                  <a:pt x="107761" y="1592762"/>
                </a:lnTo>
                <a:lnTo>
                  <a:pt x="59318" y="1598204"/>
                </a:lnTo>
                <a:lnTo>
                  <a:pt x="0" y="1600200"/>
                </a:lnTo>
              </a:path>
            </a:pathLst>
          </a:custGeom>
          <a:noFill/>
          <a:ln w="9525"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85" name="Google Shape;185;p8"/>
          <p:cNvSpPr txBox="1"/>
          <p:nvPr/>
        </p:nvSpPr>
        <p:spPr>
          <a:xfrm rot="5400000">
            <a:off x="4944974" y="3024569"/>
            <a:ext cx="783590" cy="254000"/>
          </a:xfrm>
          <a:prstGeom prst="rect">
            <a:avLst/>
          </a:prstGeom>
          <a:noFill/>
          <a:ln>
            <a:noFill/>
          </a:ln>
        </p:spPr>
        <p:txBody>
          <a:bodyPr spcFirstLastPara="1" wrap="square" lIns="0" tIns="0" rIns="0" bIns="0" anchor="t" anchorCtr="0">
            <a:spAutoFit/>
          </a:bodyPr>
          <a:lstStyle/>
          <a:p>
            <a:pPr marL="12700" marR="0" lvl="0" indent="0" algn="l" rtl="0">
              <a:lnSpc>
                <a:spcPct val="100555"/>
              </a:lnSpc>
              <a:spcBef>
                <a:spcPts val="0"/>
              </a:spcBef>
              <a:spcAft>
                <a:spcPts val="0"/>
              </a:spcAft>
              <a:buNone/>
            </a:pPr>
            <a:r>
              <a:rPr lang="en-US" sz="1800">
                <a:solidFill>
                  <a:schemeClr val="dk1"/>
                </a:solidFill>
                <a:latin typeface="Carlito"/>
                <a:ea typeface="Carlito"/>
                <a:cs typeface="Carlito"/>
                <a:sym typeface="Carlito"/>
              </a:rPr>
              <a:t>Danh </a:t>
            </a:r>
            <a:r>
              <a:rPr lang="en-US" sz="1800">
                <a:solidFill>
                  <a:schemeClr val="dk1"/>
                </a:solidFill>
                <a:latin typeface="Arial"/>
                <a:ea typeface="Arial"/>
                <a:cs typeface="Arial"/>
                <a:sym typeface="Arial"/>
              </a:rPr>
              <a:t>từ</a:t>
            </a:r>
            <a:endParaRPr sz="1800">
              <a:solidFill>
                <a:schemeClr val="dk1"/>
              </a:solidFill>
              <a:latin typeface="Arial"/>
              <a:ea typeface="Arial"/>
              <a:cs typeface="Arial"/>
              <a:sym typeface="Arial"/>
            </a:endParaRPr>
          </a:p>
        </p:txBody>
      </p:sp>
      <p:sp>
        <p:nvSpPr>
          <p:cNvPr id="186" name="Google Shape;186;p8"/>
          <p:cNvSpPr txBox="1"/>
          <p:nvPr/>
        </p:nvSpPr>
        <p:spPr>
          <a:xfrm rot="5400000">
            <a:off x="4967605" y="5316284"/>
            <a:ext cx="783590" cy="254000"/>
          </a:xfrm>
          <a:prstGeom prst="rect">
            <a:avLst/>
          </a:prstGeom>
          <a:noFill/>
          <a:ln>
            <a:noFill/>
          </a:ln>
        </p:spPr>
        <p:txBody>
          <a:bodyPr spcFirstLastPara="1" wrap="square" lIns="0" tIns="0" rIns="0" bIns="0" anchor="t" anchorCtr="0">
            <a:spAutoFit/>
          </a:bodyPr>
          <a:lstStyle/>
          <a:p>
            <a:pPr marL="12700" marR="0" lvl="0" indent="0" algn="l" rtl="0">
              <a:lnSpc>
                <a:spcPct val="100555"/>
              </a:lnSpc>
              <a:spcBef>
                <a:spcPts val="0"/>
              </a:spcBef>
              <a:spcAft>
                <a:spcPts val="0"/>
              </a:spcAft>
              <a:buNone/>
            </a:pPr>
            <a:r>
              <a:rPr lang="en-US" sz="1800">
                <a:solidFill>
                  <a:schemeClr val="dk1"/>
                </a:solidFill>
                <a:latin typeface="Arial"/>
                <a:ea typeface="Arial"/>
                <a:cs typeface="Arial"/>
                <a:sym typeface="Arial"/>
              </a:rPr>
              <a:t>Động từ</a:t>
            </a:r>
            <a:endParaRPr sz="1800">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73"/>
                                        </p:tgtEl>
                                        <p:attrNameLst>
                                          <p:attrName>style.visibility</p:attrName>
                                        </p:attrNameLst>
                                      </p:cBhvr>
                                      <p:to>
                                        <p:strVal val="visible"/>
                                      </p:to>
                                    </p:set>
                                    <p:anim calcmode="lin" valueType="num">
                                      <p:cBhvr additive="base">
                                        <p:cTn id="7" dur="500"/>
                                        <p:tgtEl>
                                          <p:spTgt spid="17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9"/>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92" name="Google Shape;192;p9"/>
          <p:cNvPicPr preferRelativeResize="0"/>
          <p:nvPr/>
        </p:nvPicPr>
        <p:blipFill rotWithShape="1">
          <a:blip r:embed="rId4">
            <a:alphaModFix/>
          </a:blip>
          <a:srcRect/>
          <a:stretch/>
        </p:blipFill>
        <p:spPr>
          <a:xfrm>
            <a:off x="304800" y="228600"/>
            <a:ext cx="1143000" cy="821245"/>
          </a:xfrm>
          <a:prstGeom prst="rect">
            <a:avLst/>
          </a:prstGeom>
          <a:noFill/>
          <a:ln>
            <a:noFill/>
          </a:ln>
        </p:spPr>
      </p:pic>
      <p:grpSp>
        <p:nvGrpSpPr>
          <p:cNvPr id="193" name="Google Shape;193;p9"/>
          <p:cNvGrpSpPr/>
          <p:nvPr/>
        </p:nvGrpSpPr>
        <p:grpSpPr>
          <a:xfrm>
            <a:off x="1219773" y="996005"/>
            <a:ext cx="9144000" cy="614338"/>
            <a:chOff x="3129129" y="1121776"/>
            <a:chExt cx="5933741" cy="1171624"/>
          </a:xfrm>
        </p:grpSpPr>
        <p:sp>
          <p:nvSpPr>
            <p:cNvPr id="194" name="Google Shape;194;p9"/>
            <p:cNvSpPr/>
            <p:nvPr/>
          </p:nvSpPr>
          <p:spPr>
            <a:xfrm>
              <a:off x="3129129" y="1121776"/>
              <a:ext cx="5933741" cy="1171624"/>
            </a:xfrm>
            <a:prstGeom prst="roundRect">
              <a:avLst>
                <a:gd name="adj" fmla="val 50000"/>
              </a:avLst>
            </a:prstGeom>
            <a:solidFill>
              <a:srgbClr val="F3742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rgbClr val="FFAA2D"/>
                </a:solidFill>
                <a:latin typeface="Arial"/>
                <a:ea typeface="Arial"/>
                <a:cs typeface="Arial"/>
                <a:sym typeface="Arial"/>
              </a:endParaRPr>
            </a:p>
          </p:txBody>
        </p:sp>
        <p:sp>
          <p:nvSpPr>
            <p:cNvPr id="195" name="Google Shape;195;p9"/>
            <p:cNvSpPr/>
            <p:nvPr/>
          </p:nvSpPr>
          <p:spPr>
            <a:xfrm>
              <a:off x="3289330" y="1253414"/>
              <a:ext cx="5613340" cy="908350"/>
            </a:xfrm>
            <a:prstGeom prst="roundRect">
              <a:avLst>
                <a:gd name="adj" fmla="val 50000"/>
              </a:avLst>
            </a:prstGeom>
            <a:solidFill>
              <a:srgbClr val="F37422"/>
            </a:solidFill>
            <a:ln w="1905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b="1">
                  <a:solidFill>
                    <a:schemeClr val="lt1"/>
                  </a:solidFill>
                  <a:latin typeface="Times New Roman"/>
                  <a:ea typeface="Times New Roman"/>
                  <a:cs typeface="Times New Roman"/>
                  <a:sym typeface="Times New Roman"/>
                </a:rPr>
                <a:t>Mô hình lớp và đối tượng</a:t>
              </a:r>
              <a:endParaRPr sz="2800" b="1">
                <a:solidFill>
                  <a:schemeClr val="lt1"/>
                </a:solidFill>
                <a:latin typeface="Times New Roman"/>
                <a:ea typeface="Times New Roman"/>
                <a:cs typeface="Times New Roman"/>
                <a:sym typeface="Times New Roman"/>
              </a:endParaRPr>
            </a:p>
          </p:txBody>
        </p:sp>
      </p:grpSp>
      <p:grpSp>
        <p:nvGrpSpPr>
          <p:cNvPr id="196" name="Google Shape;196;p9"/>
          <p:cNvGrpSpPr/>
          <p:nvPr/>
        </p:nvGrpSpPr>
        <p:grpSpPr>
          <a:xfrm>
            <a:off x="-262519" y="1065029"/>
            <a:ext cx="2624719" cy="1527861"/>
            <a:chOff x="3099688" y="693634"/>
            <a:chExt cx="4484733" cy="2400859"/>
          </a:xfrm>
        </p:grpSpPr>
        <p:sp>
          <p:nvSpPr>
            <p:cNvPr id="197" name="Google Shape;197;p9"/>
            <p:cNvSpPr/>
            <p:nvPr/>
          </p:nvSpPr>
          <p:spPr>
            <a:xfrm rot="-2700000">
              <a:off x="3487954" y="1295115"/>
              <a:ext cx="1219082" cy="1603142"/>
            </a:xfrm>
            <a:custGeom>
              <a:avLst/>
              <a:gdLst/>
              <a:ahLst/>
              <a:cxnLst/>
              <a:rect l="l" t="t" r="r" b="b"/>
              <a:pathLst>
                <a:path w="1696474" h="2070736" extrusionOk="0">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800">
                <a:solidFill>
                  <a:schemeClr val="lt1"/>
                </a:solidFill>
                <a:latin typeface="Arial"/>
                <a:ea typeface="Arial"/>
                <a:cs typeface="Arial"/>
                <a:sym typeface="Arial"/>
              </a:endParaRPr>
            </a:p>
          </p:txBody>
        </p:sp>
        <p:sp>
          <p:nvSpPr>
            <p:cNvPr id="198" name="Google Shape;198;p9"/>
            <p:cNvSpPr/>
            <p:nvPr/>
          </p:nvSpPr>
          <p:spPr>
            <a:xfrm>
              <a:off x="6022029" y="693634"/>
              <a:ext cx="1562392" cy="748437"/>
            </a:xfrm>
            <a:prstGeom prst="ellipse">
              <a:avLst/>
            </a:prstGeom>
            <a:solidFill>
              <a:srgbClr val="FF0000">
                <a:alpha val="13725"/>
              </a:srgbClr>
            </a:solidFill>
            <a:ln w="15875" cap="flat" cmpd="sng">
              <a:solidFill>
                <a:schemeClr val="lt1"/>
              </a:solidFill>
              <a:prstDash val="solid"/>
              <a:miter lim="800000"/>
              <a:headEnd type="none" w="sm" len="sm"/>
              <a:tailEnd type="none" w="sm" len="sm"/>
            </a:ln>
            <a:effectLst>
              <a:outerShdw blurRad="215900" dist="88900" dir="2700000" algn="tl" rotWithShape="0">
                <a:srgbClr val="000000">
                  <a:alpha val="1098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2800">
                  <a:solidFill>
                    <a:schemeClr val="lt1"/>
                  </a:solidFill>
                  <a:latin typeface="Impact"/>
                  <a:ea typeface="Impact"/>
                  <a:cs typeface="Impact"/>
                  <a:sym typeface="Impact"/>
                </a:rPr>
                <a:t>03</a:t>
              </a:r>
              <a:endParaRPr sz="2800">
                <a:solidFill>
                  <a:schemeClr val="lt1"/>
                </a:solidFill>
                <a:latin typeface="Impact"/>
                <a:ea typeface="Impact"/>
                <a:cs typeface="Impact"/>
                <a:sym typeface="Impact"/>
              </a:endParaRPr>
            </a:p>
          </p:txBody>
        </p:sp>
      </p:grpSp>
      <p:grpSp>
        <p:nvGrpSpPr>
          <p:cNvPr id="199" name="Google Shape;199;p9"/>
          <p:cNvGrpSpPr/>
          <p:nvPr/>
        </p:nvGrpSpPr>
        <p:grpSpPr>
          <a:xfrm>
            <a:off x="5163185" y="1608964"/>
            <a:ext cx="2228088" cy="3477767"/>
            <a:chOff x="3383279" y="1135380"/>
            <a:chExt cx="2228088" cy="3477767"/>
          </a:xfrm>
        </p:grpSpPr>
        <p:pic>
          <p:nvPicPr>
            <p:cNvPr id="200" name="Google Shape;200;p9"/>
            <p:cNvPicPr preferRelativeResize="0"/>
            <p:nvPr/>
          </p:nvPicPr>
          <p:blipFill rotWithShape="1">
            <a:blip r:embed="rId5">
              <a:alphaModFix/>
            </a:blip>
            <a:srcRect/>
            <a:stretch/>
          </p:blipFill>
          <p:spPr>
            <a:xfrm>
              <a:off x="3383279" y="1135380"/>
              <a:ext cx="2228088" cy="3477767"/>
            </a:xfrm>
            <a:prstGeom prst="rect">
              <a:avLst/>
            </a:prstGeom>
            <a:noFill/>
            <a:ln>
              <a:noFill/>
            </a:ln>
          </p:spPr>
        </p:pic>
        <p:pic>
          <p:nvPicPr>
            <p:cNvPr id="201" name="Google Shape;201;p9"/>
            <p:cNvPicPr preferRelativeResize="0"/>
            <p:nvPr/>
          </p:nvPicPr>
          <p:blipFill rotWithShape="1">
            <a:blip r:embed="rId6">
              <a:alphaModFix/>
            </a:blip>
            <a:srcRect/>
            <a:stretch/>
          </p:blipFill>
          <p:spPr>
            <a:xfrm>
              <a:off x="3428999" y="1160856"/>
              <a:ext cx="2133600" cy="3383737"/>
            </a:xfrm>
            <a:prstGeom prst="rect">
              <a:avLst/>
            </a:prstGeom>
            <a:noFill/>
            <a:ln>
              <a:noFill/>
            </a:ln>
          </p:spPr>
        </p:pic>
        <p:sp>
          <p:nvSpPr>
            <p:cNvPr id="202" name="Google Shape;202;p9"/>
            <p:cNvSpPr/>
            <p:nvPr/>
          </p:nvSpPr>
          <p:spPr>
            <a:xfrm>
              <a:off x="3428999" y="1160856"/>
              <a:ext cx="2133600" cy="3383915"/>
            </a:xfrm>
            <a:custGeom>
              <a:avLst/>
              <a:gdLst/>
              <a:ahLst/>
              <a:cxnLst/>
              <a:rect l="l" t="t" r="r" b="b"/>
              <a:pathLst>
                <a:path w="2133600" h="3383915" extrusionOk="0">
                  <a:moveTo>
                    <a:pt x="0" y="0"/>
                  </a:moveTo>
                  <a:lnTo>
                    <a:pt x="2133600" y="0"/>
                  </a:lnTo>
                  <a:lnTo>
                    <a:pt x="2133600" y="3383737"/>
                  </a:lnTo>
                  <a:lnTo>
                    <a:pt x="0" y="3383737"/>
                  </a:lnTo>
                  <a:lnTo>
                    <a:pt x="0" y="0"/>
                  </a:lnTo>
                  <a:close/>
                </a:path>
              </a:pathLst>
            </a:custGeom>
            <a:noFill/>
            <a:ln w="9525" cap="flat" cmpd="sng">
              <a:solidFill>
                <a:srgbClr val="46AAC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pic>
          <p:nvPicPr>
            <p:cNvPr id="203" name="Google Shape;203;p9"/>
            <p:cNvPicPr preferRelativeResize="0"/>
            <p:nvPr/>
          </p:nvPicPr>
          <p:blipFill rotWithShape="1">
            <a:blip r:embed="rId7">
              <a:alphaModFix/>
            </a:blip>
            <a:srcRect/>
            <a:stretch/>
          </p:blipFill>
          <p:spPr>
            <a:xfrm>
              <a:off x="3386327" y="1141476"/>
              <a:ext cx="2221992" cy="658368"/>
            </a:xfrm>
            <a:prstGeom prst="rect">
              <a:avLst/>
            </a:prstGeom>
            <a:noFill/>
            <a:ln>
              <a:noFill/>
            </a:ln>
          </p:spPr>
        </p:pic>
      </p:grpSp>
      <p:sp>
        <p:nvSpPr>
          <p:cNvPr id="204" name="Google Shape;204;p9"/>
          <p:cNvSpPr txBox="1"/>
          <p:nvPr/>
        </p:nvSpPr>
        <p:spPr>
          <a:xfrm>
            <a:off x="5440934" y="2362317"/>
            <a:ext cx="1540510" cy="24942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chemeClr val="dk1"/>
                </a:solidFill>
                <a:latin typeface="Times New Roman"/>
                <a:ea typeface="Times New Roman"/>
                <a:cs typeface="Times New Roman"/>
                <a:sym typeface="Times New Roman"/>
              </a:rPr>
              <a:t>Thuộc tính</a:t>
            </a:r>
            <a:endParaRPr sz="1800">
              <a:solidFill>
                <a:schemeClr val="dk1"/>
              </a:solidFill>
              <a:latin typeface="Times New Roman"/>
              <a:ea typeface="Times New Roman"/>
              <a:cs typeface="Times New Roman"/>
              <a:sym typeface="Times New Roman"/>
            </a:endParaRPr>
          </a:p>
          <a:p>
            <a:pPr marL="184785" marR="0" lvl="0" indent="-172085" algn="l" rtl="0">
              <a:lnSpc>
                <a:spcPct val="100000"/>
              </a:lnSpc>
              <a:spcBef>
                <a:spcPts val="0"/>
              </a:spcBef>
              <a:spcAft>
                <a:spcPts val="0"/>
              </a:spcAft>
              <a:buClr>
                <a:srgbClr val="1F497D"/>
              </a:buClr>
              <a:buSzPts val="1800"/>
              <a:buFont typeface="Times New Roman"/>
              <a:buChar char="•"/>
            </a:pPr>
            <a:r>
              <a:rPr lang="en-US" sz="1800">
                <a:solidFill>
                  <a:schemeClr val="dk1"/>
                </a:solidFill>
                <a:latin typeface="Times New Roman"/>
                <a:ea typeface="Times New Roman"/>
                <a:cs typeface="Times New Roman"/>
                <a:sym typeface="Times New Roman"/>
              </a:rPr>
              <a:t>Năm</a:t>
            </a:r>
            <a:endParaRPr sz="1800">
              <a:solidFill>
                <a:schemeClr val="dk1"/>
              </a:solidFill>
              <a:latin typeface="Times New Roman"/>
              <a:ea typeface="Times New Roman"/>
              <a:cs typeface="Times New Roman"/>
              <a:sym typeface="Times New Roman"/>
            </a:endParaRPr>
          </a:p>
          <a:p>
            <a:pPr marL="184785" marR="0" lvl="0" indent="-172085" algn="l" rtl="0">
              <a:lnSpc>
                <a:spcPct val="100000"/>
              </a:lnSpc>
              <a:spcBef>
                <a:spcPts val="0"/>
              </a:spcBef>
              <a:spcAft>
                <a:spcPts val="0"/>
              </a:spcAft>
              <a:buClr>
                <a:srgbClr val="1F497D"/>
              </a:buClr>
              <a:buSzPts val="1800"/>
              <a:buFont typeface="Times New Roman"/>
              <a:buChar char="•"/>
            </a:pPr>
            <a:r>
              <a:rPr lang="en-US" sz="1800">
                <a:solidFill>
                  <a:schemeClr val="dk1"/>
                </a:solidFill>
                <a:latin typeface="Times New Roman"/>
                <a:ea typeface="Times New Roman"/>
                <a:cs typeface="Times New Roman"/>
                <a:sym typeface="Times New Roman"/>
              </a:rPr>
              <a:t>Nhà sản xuất</a:t>
            </a:r>
            <a:endParaRPr sz="1800">
              <a:solidFill>
                <a:schemeClr val="dk1"/>
              </a:solidFill>
              <a:latin typeface="Times New Roman"/>
              <a:ea typeface="Times New Roman"/>
              <a:cs typeface="Times New Roman"/>
              <a:sym typeface="Times New Roman"/>
            </a:endParaRPr>
          </a:p>
          <a:p>
            <a:pPr marL="184785" marR="0" lvl="0" indent="-172085" algn="l" rtl="0">
              <a:lnSpc>
                <a:spcPct val="100000"/>
              </a:lnSpc>
              <a:spcBef>
                <a:spcPts val="0"/>
              </a:spcBef>
              <a:spcAft>
                <a:spcPts val="0"/>
              </a:spcAft>
              <a:buClr>
                <a:srgbClr val="1F497D"/>
              </a:buClr>
              <a:buSzPts val="1800"/>
              <a:buFont typeface="Times New Roman"/>
              <a:buChar char="•"/>
            </a:pPr>
            <a:r>
              <a:rPr lang="en-US" sz="1800">
                <a:solidFill>
                  <a:schemeClr val="dk1"/>
                </a:solidFill>
                <a:latin typeface="Times New Roman"/>
                <a:ea typeface="Times New Roman"/>
                <a:cs typeface="Times New Roman"/>
                <a:sym typeface="Times New Roman"/>
              </a:rPr>
              <a:t>Model</a:t>
            </a:r>
            <a:endParaRPr sz="1800">
              <a:solidFill>
                <a:schemeClr val="dk1"/>
              </a:solidFill>
              <a:latin typeface="Times New Roman"/>
              <a:ea typeface="Times New Roman"/>
              <a:cs typeface="Times New Roman"/>
              <a:sym typeface="Times New Roman"/>
            </a:endParaRPr>
          </a:p>
          <a:p>
            <a:pPr marL="184785" marR="0" lvl="0" indent="-172085" algn="l" rtl="0">
              <a:lnSpc>
                <a:spcPct val="100000"/>
              </a:lnSpc>
              <a:spcBef>
                <a:spcPts val="0"/>
              </a:spcBef>
              <a:spcAft>
                <a:spcPts val="0"/>
              </a:spcAft>
              <a:buClr>
                <a:srgbClr val="1F497D"/>
              </a:buClr>
              <a:buSzPts val="1800"/>
              <a:buFont typeface="Times New Roman"/>
              <a:buChar char="•"/>
            </a:pPr>
            <a:r>
              <a:rPr lang="en-US" sz="1800">
                <a:solidFill>
                  <a:schemeClr val="dk1"/>
                </a:solidFill>
                <a:latin typeface="Times New Roman"/>
                <a:ea typeface="Times New Roman"/>
                <a:cs typeface="Times New Roman"/>
                <a:sym typeface="Times New Roman"/>
              </a:rPr>
              <a:t>Màu</a:t>
            </a:r>
            <a:endParaRPr sz="1800">
              <a:solidFill>
                <a:schemeClr val="dk1"/>
              </a:solidFill>
              <a:latin typeface="Times New Roman"/>
              <a:ea typeface="Times New Roman"/>
              <a:cs typeface="Times New Roman"/>
              <a:sym typeface="Times New Roman"/>
            </a:endParaRPr>
          </a:p>
          <a:p>
            <a:pPr marL="12700" marR="0" lvl="0" indent="0" algn="l" rtl="0">
              <a:lnSpc>
                <a:spcPct val="100000"/>
              </a:lnSpc>
              <a:spcBef>
                <a:spcPts val="0"/>
              </a:spcBef>
              <a:spcAft>
                <a:spcPts val="0"/>
              </a:spcAft>
              <a:buNone/>
            </a:pPr>
            <a:r>
              <a:rPr lang="en-US" sz="1800" b="1">
                <a:solidFill>
                  <a:schemeClr val="dk1"/>
                </a:solidFill>
                <a:latin typeface="Times New Roman"/>
                <a:ea typeface="Times New Roman"/>
                <a:cs typeface="Times New Roman"/>
                <a:sym typeface="Times New Roman"/>
              </a:rPr>
              <a:t>Phương thức</a:t>
            </a:r>
            <a:endParaRPr sz="1800">
              <a:solidFill>
                <a:schemeClr val="dk1"/>
              </a:solidFill>
              <a:latin typeface="Times New Roman"/>
              <a:ea typeface="Times New Roman"/>
              <a:cs typeface="Times New Roman"/>
              <a:sym typeface="Times New Roman"/>
            </a:endParaRPr>
          </a:p>
          <a:p>
            <a:pPr marL="184785" marR="0" lvl="0" indent="-172085" algn="l" rtl="0">
              <a:lnSpc>
                <a:spcPct val="100000"/>
              </a:lnSpc>
              <a:spcBef>
                <a:spcPts val="0"/>
              </a:spcBef>
              <a:spcAft>
                <a:spcPts val="0"/>
              </a:spcAft>
              <a:buClr>
                <a:srgbClr val="1F497D"/>
              </a:buClr>
              <a:buSzPts val="1800"/>
              <a:buFont typeface="Times New Roman"/>
              <a:buChar char="•"/>
            </a:pPr>
            <a:r>
              <a:rPr lang="en-US" sz="1800">
                <a:solidFill>
                  <a:schemeClr val="dk1"/>
                </a:solidFill>
                <a:latin typeface="Times New Roman"/>
                <a:ea typeface="Times New Roman"/>
                <a:cs typeface="Times New Roman"/>
                <a:sym typeface="Times New Roman"/>
              </a:rPr>
              <a:t>Khởi động</a:t>
            </a:r>
            <a:endParaRPr sz="1800">
              <a:solidFill>
                <a:schemeClr val="dk1"/>
              </a:solidFill>
              <a:latin typeface="Times New Roman"/>
              <a:ea typeface="Times New Roman"/>
              <a:cs typeface="Times New Roman"/>
              <a:sym typeface="Times New Roman"/>
            </a:endParaRPr>
          </a:p>
          <a:p>
            <a:pPr marL="184785" marR="0" lvl="0" indent="-172085" algn="l" rtl="0">
              <a:lnSpc>
                <a:spcPct val="100000"/>
              </a:lnSpc>
              <a:spcBef>
                <a:spcPts val="0"/>
              </a:spcBef>
              <a:spcAft>
                <a:spcPts val="0"/>
              </a:spcAft>
              <a:buClr>
                <a:srgbClr val="1F497D"/>
              </a:buClr>
              <a:buSzPts val="1800"/>
              <a:buFont typeface="Times New Roman"/>
              <a:buChar char="•"/>
            </a:pPr>
            <a:r>
              <a:rPr lang="en-US" sz="1800">
                <a:solidFill>
                  <a:schemeClr val="dk1"/>
                </a:solidFill>
                <a:latin typeface="Times New Roman"/>
                <a:ea typeface="Times New Roman"/>
                <a:cs typeface="Times New Roman"/>
                <a:sym typeface="Times New Roman"/>
              </a:rPr>
              <a:t>Dừng</a:t>
            </a:r>
            <a:endParaRPr sz="1800">
              <a:solidFill>
                <a:schemeClr val="dk1"/>
              </a:solidFill>
              <a:latin typeface="Times New Roman"/>
              <a:ea typeface="Times New Roman"/>
              <a:cs typeface="Times New Roman"/>
              <a:sym typeface="Times New Roman"/>
            </a:endParaRPr>
          </a:p>
          <a:p>
            <a:pPr marL="184785" marR="0" lvl="0" indent="-172085" algn="l" rtl="0">
              <a:lnSpc>
                <a:spcPct val="100000"/>
              </a:lnSpc>
              <a:spcBef>
                <a:spcPts val="0"/>
              </a:spcBef>
              <a:spcAft>
                <a:spcPts val="0"/>
              </a:spcAft>
              <a:buClr>
                <a:srgbClr val="1F497D"/>
              </a:buClr>
              <a:buSzPts val="1800"/>
              <a:buFont typeface="Times New Roman"/>
              <a:buChar char="•"/>
            </a:pPr>
            <a:r>
              <a:rPr lang="en-US" sz="1800">
                <a:solidFill>
                  <a:schemeClr val="dk1"/>
                </a:solidFill>
                <a:latin typeface="Times New Roman"/>
                <a:ea typeface="Times New Roman"/>
                <a:cs typeface="Times New Roman"/>
                <a:sym typeface="Times New Roman"/>
              </a:rPr>
              <a:t>Phanh</a:t>
            </a:r>
            <a:endParaRPr sz="1800">
              <a:solidFill>
                <a:schemeClr val="dk1"/>
              </a:solidFill>
              <a:latin typeface="Times New Roman"/>
              <a:ea typeface="Times New Roman"/>
              <a:cs typeface="Times New Roman"/>
              <a:sym typeface="Times New Roman"/>
            </a:endParaRPr>
          </a:p>
        </p:txBody>
      </p:sp>
      <p:grpSp>
        <p:nvGrpSpPr>
          <p:cNvPr id="205" name="Google Shape;205;p9"/>
          <p:cNvGrpSpPr/>
          <p:nvPr/>
        </p:nvGrpSpPr>
        <p:grpSpPr>
          <a:xfrm>
            <a:off x="2179194" y="3099435"/>
            <a:ext cx="2532888" cy="3453384"/>
            <a:chOff x="399288" y="2625851"/>
            <a:chExt cx="2532888" cy="3453384"/>
          </a:xfrm>
        </p:grpSpPr>
        <p:pic>
          <p:nvPicPr>
            <p:cNvPr id="206" name="Google Shape;206;p9"/>
            <p:cNvPicPr preferRelativeResize="0"/>
            <p:nvPr/>
          </p:nvPicPr>
          <p:blipFill rotWithShape="1">
            <a:blip r:embed="rId8">
              <a:alphaModFix/>
            </a:blip>
            <a:srcRect/>
            <a:stretch/>
          </p:blipFill>
          <p:spPr>
            <a:xfrm>
              <a:off x="399288" y="2625851"/>
              <a:ext cx="2532888" cy="3453384"/>
            </a:xfrm>
            <a:prstGeom prst="rect">
              <a:avLst/>
            </a:prstGeom>
            <a:noFill/>
            <a:ln>
              <a:noFill/>
            </a:ln>
          </p:spPr>
        </p:pic>
        <p:pic>
          <p:nvPicPr>
            <p:cNvPr id="207" name="Google Shape;207;p9"/>
            <p:cNvPicPr preferRelativeResize="0"/>
            <p:nvPr/>
          </p:nvPicPr>
          <p:blipFill rotWithShape="1">
            <a:blip r:embed="rId9">
              <a:alphaModFix/>
            </a:blip>
            <a:srcRect/>
            <a:stretch/>
          </p:blipFill>
          <p:spPr>
            <a:xfrm>
              <a:off x="444919" y="2651874"/>
              <a:ext cx="2438389" cy="3358730"/>
            </a:xfrm>
            <a:prstGeom prst="rect">
              <a:avLst/>
            </a:prstGeom>
            <a:noFill/>
            <a:ln>
              <a:noFill/>
            </a:ln>
          </p:spPr>
        </p:pic>
        <p:sp>
          <p:nvSpPr>
            <p:cNvPr id="208" name="Google Shape;208;p9"/>
            <p:cNvSpPr/>
            <p:nvPr/>
          </p:nvSpPr>
          <p:spPr>
            <a:xfrm>
              <a:off x="444919" y="2651874"/>
              <a:ext cx="2438400" cy="3359150"/>
            </a:xfrm>
            <a:custGeom>
              <a:avLst/>
              <a:gdLst/>
              <a:ahLst/>
              <a:cxnLst/>
              <a:rect l="l" t="t" r="r" b="b"/>
              <a:pathLst>
                <a:path w="2438400" h="3359150" extrusionOk="0">
                  <a:moveTo>
                    <a:pt x="0" y="0"/>
                  </a:moveTo>
                  <a:lnTo>
                    <a:pt x="2438400" y="0"/>
                  </a:lnTo>
                  <a:lnTo>
                    <a:pt x="2438400" y="3358730"/>
                  </a:lnTo>
                  <a:lnTo>
                    <a:pt x="0" y="3358730"/>
                  </a:lnTo>
                  <a:lnTo>
                    <a:pt x="0" y="0"/>
                  </a:lnTo>
                  <a:close/>
                </a:path>
              </a:pathLst>
            </a:custGeom>
            <a:noFill/>
            <a:ln w="9525" cap="flat" cmpd="sng">
              <a:solidFill>
                <a:srgbClr val="F6924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pic>
          <p:nvPicPr>
            <p:cNvPr id="209" name="Google Shape;209;p9"/>
            <p:cNvPicPr preferRelativeResize="0"/>
            <p:nvPr/>
          </p:nvPicPr>
          <p:blipFill rotWithShape="1">
            <a:blip r:embed="rId10">
              <a:alphaModFix/>
            </a:blip>
            <a:srcRect/>
            <a:stretch/>
          </p:blipFill>
          <p:spPr>
            <a:xfrm>
              <a:off x="402336" y="2631947"/>
              <a:ext cx="2526792" cy="655320"/>
            </a:xfrm>
            <a:prstGeom prst="rect">
              <a:avLst/>
            </a:prstGeom>
            <a:noFill/>
            <a:ln>
              <a:noFill/>
            </a:ln>
          </p:spPr>
        </p:pic>
      </p:grpSp>
      <p:sp>
        <p:nvSpPr>
          <p:cNvPr id="210" name="Google Shape;210;p9"/>
          <p:cNvSpPr txBox="1"/>
          <p:nvPr/>
        </p:nvSpPr>
        <p:spPr>
          <a:xfrm>
            <a:off x="2218594" y="3246730"/>
            <a:ext cx="2277206" cy="25904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600" b="1">
                <a:solidFill>
                  <a:schemeClr val="dk1"/>
                </a:solidFill>
                <a:latin typeface="Times New Roman"/>
                <a:ea typeface="Times New Roman"/>
                <a:cs typeface="Times New Roman"/>
                <a:sym typeface="Times New Roman"/>
              </a:rPr>
              <a:t>Đối tượng:Ô tô của Dũng</a:t>
            </a:r>
            <a:endParaRPr sz="1600">
              <a:solidFill>
                <a:schemeClr val="dk1"/>
              </a:solidFill>
              <a:latin typeface="Times New Roman"/>
              <a:ea typeface="Times New Roman"/>
              <a:cs typeface="Times New Roman"/>
              <a:sym typeface="Times New Roman"/>
            </a:endParaRPr>
          </a:p>
        </p:txBody>
      </p:sp>
      <p:sp>
        <p:nvSpPr>
          <p:cNvPr id="211" name="Google Shape;211;p9"/>
          <p:cNvSpPr txBox="1"/>
          <p:nvPr/>
        </p:nvSpPr>
        <p:spPr>
          <a:xfrm>
            <a:off x="2467879" y="3780778"/>
            <a:ext cx="1778635" cy="24942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chemeClr val="dk1"/>
                </a:solidFill>
                <a:latin typeface="Times New Roman"/>
                <a:ea typeface="Times New Roman"/>
                <a:cs typeface="Times New Roman"/>
                <a:sym typeface="Times New Roman"/>
              </a:rPr>
              <a:t>Thuộc tính</a:t>
            </a:r>
            <a:endParaRPr sz="1800">
              <a:solidFill>
                <a:schemeClr val="dk1"/>
              </a:solidFill>
              <a:latin typeface="Times New Roman"/>
              <a:ea typeface="Times New Roman"/>
              <a:cs typeface="Times New Roman"/>
              <a:sym typeface="Times New Roman"/>
            </a:endParaRPr>
          </a:p>
          <a:p>
            <a:pPr marL="184785" marR="0" lvl="0" indent="-172085" algn="l" rtl="0">
              <a:lnSpc>
                <a:spcPct val="100000"/>
              </a:lnSpc>
              <a:spcBef>
                <a:spcPts val="0"/>
              </a:spcBef>
              <a:spcAft>
                <a:spcPts val="0"/>
              </a:spcAft>
              <a:buClr>
                <a:srgbClr val="1F497D"/>
              </a:buClr>
              <a:buSzPts val="1800"/>
              <a:buFont typeface="Times New Roman"/>
              <a:buChar char="•"/>
            </a:pPr>
            <a:r>
              <a:rPr lang="en-US" sz="1800">
                <a:solidFill>
                  <a:schemeClr val="dk1"/>
                </a:solidFill>
                <a:latin typeface="Times New Roman"/>
                <a:ea typeface="Times New Roman"/>
                <a:cs typeface="Times New Roman"/>
                <a:sym typeface="Times New Roman"/>
              </a:rPr>
              <a:t>Năm = 2010</a:t>
            </a:r>
            <a:endParaRPr sz="1800">
              <a:solidFill>
                <a:schemeClr val="dk1"/>
              </a:solidFill>
              <a:latin typeface="Times New Roman"/>
              <a:ea typeface="Times New Roman"/>
              <a:cs typeface="Times New Roman"/>
              <a:sym typeface="Times New Roman"/>
            </a:endParaRPr>
          </a:p>
          <a:p>
            <a:pPr marL="184785" marR="0" lvl="0" indent="-172085" algn="l" rtl="0">
              <a:lnSpc>
                <a:spcPct val="100000"/>
              </a:lnSpc>
              <a:spcBef>
                <a:spcPts val="0"/>
              </a:spcBef>
              <a:spcAft>
                <a:spcPts val="0"/>
              </a:spcAft>
              <a:buClr>
                <a:srgbClr val="1F497D"/>
              </a:buClr>
              <a:buSzPts val="1800"/>
              <a:buFont typeface="Times New Roman"/>
              <a:buChar char="•"/>
            </a:pPr>
            <a:r>
              <a:rPr lang="en-US" sz="1800">
                <a:solidFill>
                  <a:schemeClr val="dk1"/>
                </a:solidFill>
                <a:latin typeface="Times New Roman"/>
                <a:ea typeface="Times New Roman"/>
                <a:cs typeface="Times New Roman"/>
                <a:sym typeface="Times New Roman"/>
              </a:rPr>
              <a:t>Nhà SX=Honda</a:t>
            </a:r>
            <a:endParaRPr sz="1800">
              <a:solidFill>
                <a:schemeClr val="dk1"/>
              </a:solidFill>
              <a:latin typeface="Times New Roman"/>
              <a:ea typeface="Times New Roman"/>
              <a:cs typeface="Times New Roman"/>
              <a:sym typeface="Times New Roman"/>
            </a:endParaRPr>
          </a:p>
          <a:p>
            <a:pPr marL="184785" marR="0" lvl="0" indent="-172085" algn="l" rtl="0">
              <a:lnSpc>
                <a:spcPct val="100000"/>
              </a:lnSpc>
              <a:spcBef>
                <a:spcPts val="0"/>
              </a:spcBef>
              <a:spcAft>
                <a:spcPts val="0"/>
              </a:spcAft>
              <a:buClr>
                <a:srgbClr val="1F497D"/>
              </a:buClr>
              <a:buSzPts val="1800"/>
              <a:buFont typeface="Times New Roman"/>
              <a:buChar char="•"/>
            </a:pPr>
            <a:r>
              <a:rPr lang="en-US" sz="1800">
                <a:solidFill>
                  <a:schemeClr val="dk1"/>
                </a:solidFill>
                <a:latin typeface="Times New Roman"/>
                <a:ea typeface="Times New Roman"/>
                <a:cs typeface="Times New Roman"/>
                <a:sym typeface="Times New Roman"/>
              </a:rPr>
              <a:t>Model = Accord</a:t>
            </a:r>
            <a:endParaRPr sz="1800">
              <a:solidFill>
                <a:schemeClr val="dk1"/>
              </a:solidFill>
              <a:latin typeface="Times New Roman"/>
              <a:ea typeface="Times New Roman"/>
              <a:cs typeface="Times New Roman"/>
              <a:sym typeface="Times New Roman"/>
            </a:endParaRPr>
          </a:p>
          <a:p>
            <a:pPr marL="184785" marR="0" lvl="0" indent="-172085" algn="l" rtl="0">
              <a:lnSpc>
                <a:spcPct val="100000"/>
              </a:lnSpc>
              <a:spcBef>
                <a:spcPts val="0"/>
              </a:spcBef>
              <a:spcAft>
                <a:spcPts val="0"/>
              </a:spcAft>
              <a:buClr>
                <a:srgbClr val="1F497D"/>
              </a:buClr>
              <a:buSzPts val="1800"/>
              <a:buFont typeface="Times New Roman"/>
              <a:buChar char="•"/>
            </a:pPr>
            <a:r>
              <a:rPr lang="en-US" sz="1800">
                <a:solidFill>
                  <a:schemeClr val="dk1"/>
                </a:solidFill>
                <a:latin typeface="Times New Roman"/>
                <a:ea typeface="Times New Roman"/>
                <a:cs typeface="Times New Roman"/>
                <a:sym typeface="Times New Roman"/>
              </a:rPr>
              <a:t>Màu = Xanh</a:t>
            </a:r>
            <a:endParaRPr sz="1800">
              <a:solidFill>
                <a:schemeClr val="dk1"/>
              </a:solidFill>
              <a:latin typeface="Times New Roman"/>
              <a:ea typeface="Times New Roman"/>
              <a:cs typeface="Times New Roman"/>
              <a:sym typeface="Times New Roman"/>
            </a:endParaRPr>
          </a:p>
          <a:p>
            <a:pPr marL="12700" marR="0" lvl="0" indent="0" algn="l" rtl="0">
              <a:lnSpc>
                <a:spcPct val="100000"/>
              </a:lnSpc>
              <a:spcBef>
                <a:spcPts val="0"/>
              </a:spcBef>
              <a:spcAft>
                <a:spcPts val="0"/>
              </a:spcAft>
              <a:buNone/>
            </a:pPr>
            <a:r>
              <a:rPr lang="en-US" sz="1800" b="1">
                <a:solidFill>
                  <a:schemeClr val="dk1"/>
                </a:solidFill>
                <a:latin typeface="Times New Roman"/>
                <a:ea typeface="Times New Roman"/>
                <a:cs typeface="Times New Roman"/>
                <a:sym typeface="Times New Roman"/>
              </a:rPr>
              <a:t>Phương thức</a:t>
            </a:r>
            <a:endParaRPr sz="1800">
              <a:solidFill>
                <a:schemeClr val="dk1"/>
              </a:solidFill>
              <a:latin typeface="Times New Roman"/>
              <a:ea typeface="Times New Roman"/>
              <a:cs typeface="Times New Roman"/>
              <a:sym typeface="Times New Roman"/>
            </a:endParaRPr>
          </a:p>
          <a:p>
            <a:pPr marL="184785" marR="0" lvl="0" indent="-172085" algn="l" rtl="0">
              <a:lnSpc>
                <a:spcPct val="100000"/>
              </a:lnSpc>
              <a:spcBef>
                <a:spcPts val="0"/>
              </a:spcBef>
              <a:spcAft>
                <a:spcPts val="0"/>
              </a:spcAft>
              <a:buClr>
                <a:srgbClr val="1F497D"/>
              </a:buClr>
              <a:buSzPts val="1800"/>
              <a:buFont typeface="Times New Roman"/>
              <a:buChar char="•"/>
            </a:pPr>
            <a:r>
              <a:rPr lang="en-US" sz="1800">
                <a:solidFill>
                  <a:schemeClr val="dk1"/>
                </a:solidFill>
                <a:latin typeface="Times New Roman"/>
                <a:ea typeface="Times New Roman"/>
                <a:cs typeface="Times New Roman"/>
                <a:sym typeface="Times New Roman"/>
              </a:rPr>
              <a:t>Khởi động</a:t>
            </a:r>
            <a:endParaRPr sz="1800">
              <a:solidFill>
                <a:schemeClr val="dk1"/>
              </a:solidFill>
              <a:latin typeface="Times New Roman"/>
              <a:ea typeface="Times New Roman"/>
              <a:cs typeface="Times New Roman"/>
              <a:sym typeface="Times New Roman"/>
            </a:endParaRPr>
          </a:p>
          <a:p>
            <a:pPr marL="184785" marR="0" lvl="0" indent="-172085" algn="l" rtl="0">
              <a:lnSpc>
                <a:spcPct val="100000"/>
              </a:lnSpc>
              <a:spcBef>
                <a:spcPts val="0"/>
              </a:spcBef>
              <a:spcAft>
                <a:spcPts val="0"/>
              </a:spcAft>
              <a:buClr>
                <a:srgbClr val="1F497D"/>
              </a:buClr>
              <a:buSzPts val="1800"/>
              <a:buFont typeface="Times New Roman"/>
              <a:buChar char="•"/>
            </a:pPr>
            <a:r>
              <a:rPr lang="en-US" sz="1800">
                <a:solidFill>
                  <a:schemeClr val="dk1"/>
                </a:solidFill>
                <a:latin typeface="Times New Roman"/>
                <a:ea typeface="Times New Roman"/>
                <a:cs typeface="Times New Roman"/>
                <a:sym typeface="Times New Roman"/>
              </a:rPr>
              <a:t>Dừng</a:t>
            </a:r>
            <a:endParaRPr sz="1800">
              <a:solidFill>
                <a:schemeClr val="dk1"/>
              </a:solidFill>
              <a:latin typeface="Times New Roman"/>
              <a:ea typeface="Times New Roman"/>
              <a:cs typeface="Times New Roman"/>
              <a:sym typeface="Times New Roman"/>
            </a:endParaRPr>
          </a:p>
          <a:p>
            <a:pPr marL="184785" marR="0" lvl="0" indent="-172085" algn="l" rtl="0">
              <a:lnSpc>
                <a:spcPct val="100000"/>
              </a:lnSpc>
              <a:spcBef>
                <a:spcPts val="0"/>
              </a:spcBef>
              <a:spcAft>
                <a:spcPts val="0"/>
              </a:spcAft>
              <a:buClr>
                <a:srgbClr val="1F497D"/>
              </a:buClr>
              <a:buSzPts val="1800"/>
              <a:buFont typeface="Times New Roman"/>
              <a:buChar char="•"/>
            </a:pPr>
            <a:r>
              <a:rPr lang="en-US" sz="1800">
                <a:solidFill>
                  <a:schemeClr val="dk1"/>
                </a:solidFill>
                <a:latin typeface="Times New Roman"/>
                <a:ea typeface="Times New Roman"/>
                <a:cs typeface="Times New Roman"/>
                <a:sym typeface="Times New Roman"/>
              </a:rPr>
              <a:t>Phanh</a:t>
            </a:r>
            <a:endParaRPr sz="1800">
              <a:solidFill>
                <a:schemeClr val="dk1"/>
              </a:solidFill>
              <a:latin typeface="Times New Roman"/>
              <a:ea typeface="Times New Roman"/>
              <a:cs typeface="Times New Roman"/>
              <a:sym typeface="Times New Roman"/>
            </a:endParaRPr>
          </a:p>
        </p:txBody>
      </p:sp>
      <p:grpSp>
        <p:nvGrpSpPr>
          <p:cNvPr id="212" name="Google Shape;212;p9"/>
          <p:cNvGrpSpPr/>
          <p:nvPr/>
        </p:nvGrpSpPr>
        <p:grpSpPr>
          <a:xfrm>
            <a:off x="7830185" y="3099435"/>
            <a:ext cx="2609087" cy="3442714"/>
            <a:chOff x="6050279" y="2625851"/>
            <a:chExt cx="2609087" cy="3442714"/>
          </a:xfrm>
        </p:grpSpPr>
        <p:pic>
          <p:nvPicPr>
            <p:cNvPr id="213" name="Google Shape;213;p9"/>
            <p:cNvPicPr preferRelativeResize="0"/>
            <p:nvPr/>
          </p:nvPicPr>
          <p:blipFill rotWithShape="1">
            <a:blip r:embed="rId11">
              <a:alphaModFix/>
            </a:blip>
            <a:srcRect/>
            <a:stretch/>
          </p:blipFill>
          <p:spPr>
            <a:xfrm>
              <a:off x="6050279" y="2625851"/>
              <a:ext cx="2609087" cy="3442714"/>
            </a:xfrm>
            <a:prstGeom prst="rect">
              <a:avLst/>
            </a:prstGeom>
            <a:noFill/>
            <a:ln>
              <a:noFill/>
            </a:ln>
          </p:spPr>
        </p:pic>
        <p:pic>
          <p:nvPicPr>
            <p:cNvPr id="214" name="Google Shape;214;p9"/>
            <p:cNvPicPr preferRelativeResize="0"/>
            <p:nvPr/>
          </p:nvPicPr>
          <p:blipFill rotWithShape="1">
            <a:blip r:embed="rId12">
              <a:alphaModFix/>
            </a:blip>
            <a:srcRect/>
            <a:stretch/>
          </p:blipFill>
          <p:spPr>
            <a:xfrm>
              <a:off x="6095999" y="2651874"/>
              <a:ext cx="2514600" cy="3347326"/>
            </a:xfrm>
            <a:prstGeom prst="rect">
              <a:avLst/>
            </a:prstGeom>
            <a:noFill/>
            <a:ln>
              <a:noFill/>
            </a:ln>
          </p:spPr>
        </p:pic>
        <p:sp>
          <p:nvSpPr>
            <p:cNvPr id="215" name="Google Shape;215;p9"/>
            <p:cNvSpPr/>
            <p:nvPr/>
          </p:nvSpPr>
          <p:spPr>
            <a:xfrm>
              <a:off x="6095999" y="2651874"/>
              <a:ext cx="2514600" cy="3347720"/>
            </a:xfrm>
            <a:custGeom>
              <a:avLst/>
              <a:gdLst/>
              <a:ahLst/>
              <a:cxnLst/>
              <a:rect l="l" t="t" r="r" b="b"/>
              <a:pathLst>
                <a:path w="2514600" h="3347720" extrusionOk="0">
                  <a:moveTo>
                    <a:pt x="0" y="0"/>
                  </a:moveTo>
                  <a:lnTo>
                    <a:pt x="2514600" y="0"/>
                  </a:lnTo>
                  <a:lnTo>
                    <a:pt x="2514600" y="3347326"/>
                  </a:lnTo>
                  <a:lnTo>
                    <a:pt x="0" y="3347326"/>
                  </a:lnTo>
                  <a:lnTo>
                    <a:pt x="0" y="0"/>
                  </a:lnTo>
                  <a:close/>
                </a:path>
              </a:pathLst>
            </a:custGeom>
            <a:noFill/>
            <a:ln w="9525" cap="flat" cmpd="sng">
              <a:solidFill>
                <a:srgbClr val="F6924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pic>
          <p:nvPicPr>
            <p:cNvPr id="216" name="Google Shape;216;p9"/>
            <p:cNvPicPr preferRelativeResize="0"/>
            <p:nvPr/>
          </p:nvPicPr>
          <p:blipFill rotWithShape="1">
            <a:blip r:embed="rId13">
              <a:alphaModFix/>
            </a:blip>
            <a:srcRect/>
            <a:stretch/>
          </p:blipFill>
          <p:spPr>
            <a:xfrm>
              <a:off x="6053327" y="2631960"/>
              <a:ext cx="2602992" cy="652259"/>
            </a:xfrm>
            <a:prstGeom prst="rect">
              <a:avLst/>
            </a:prstGeom>
            <a:noFill/>
            <a:ln>
              <a:noFill/>
            </a:ln>
          </p:spPr>
        </p:pic>
      </p:grpSp>
      <p:sp>
        <p:nvSpPr>
          <p:cNvPr id="217" name="Google Shape;217;p9"/>
          <p:cNvSpPr txBox="1"/>
          <p:nvPr/>
        </p:nvSpPr>
        <p:spPr>
          <a:xfrm>
            <a:off x="8001000" y="3245777"/>
            <a:ext cx="2209800" cy="25904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600" b="1">
                <a:solidFill>
                  <a:schemeClr val="dk1"/>
                </a:solidFill>
                <a:latin typeface="Times New Roman"/>
                <a:ea typeface="Times New Roman"/>
                <a:cs typeface="Times New Roman"/>
                <a:sym typeface="Times New Roman"/>
              </a:rPr>
              <a:t>Đối tượng:Ô tô của Mai</a:t>
            </a:r>
            <a:endParaRPr sz="1600">
              <a:solidFill>
                <a:schemeClr val="dk1"/>
              </a:solidFill>
              <a:latin typeface="Times New Roman"/>
              <a:ea typeface="Times New Roman"/>
              <a:cs typeface="Times New Roman"/>
              <a:sym typeface="Times New Roman"/>
            </a:endParaRPr>
          </a:p>
        </p:txBody>
      </p:sp>
      <p:sp>
        <p:nvSpPr>
          <p:cNvPr id="218" name="Google Shape;218;p9"/>
          <p:cNvSpPr txBox="1"/>
          <p:nvPr/>
        </p:nvSpPr>
        <p:spPr>
          <a:xfrm>
            <a:off x="8115997" y="3820553"/>
            <a:ext cx="1649730" cy="24942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chemeClr val="dk1"/>
                </a:solidFill>
                <a:latin typeface="Times New Roman"/>
                <a:ea typeface="Times New Roman"/>
                <a:cs typeface="Times New Roman"/>
                <a:sym typeface="Times New Roman"/>
              </a:rPr>
              <a:t>Thuộc tính</a:t>
            </a:r>
            <a:endParaRPr sz="1800">
              <a:solidFill>
                <a:schemeClr val="dk1"/>
              </a:solidFill>
              <a:latin typeface="Times New Roman"/>
              <a:ea typeface="Times New Roman"/>
              <a:cs typeface="Times New Roman"/>
              <a:sym typeface="Times New Roman"/>
            </a:endParaRPr>
          </a:p>
          <a:p>
            <a:pPr marL="184785" marR="0" lvl="0" indent="-172085" algn="l" rtl="0">
              <a:lnSpc>
                <a:spcPct val="100000"/>
              </a:lnSpc>
              <a:spcBef>
                <a:spcPts val="0"/>
              </a:spcBef>
              <a:spcAft>
                <a:spcPts val="0"/>
              </a:spcAft>
              <a:buClr>
                <a:srgbClr val="1F497D"/>
              </a:buClr>
              <a:buSzPts val="1800"/>
              <a:buFont typeface="Times New Roman"/>
              <a:buChar char="•"/>
            </a:pPr>
            <a:r>
              <a:rPr lang="en-US" sz="1800">
                <a:solidFill>
                  <a:schemeClr val="dk1"/>
                </a:solidFill>
                <a:latin typeface="Times New Roman"/>
                <a:ea typeface="Times New Roman"/>
                <a:cs typeface="Times New Roman"/>
                <a:sym typeface="Times New Roman"/>
              </a:rPr>
              <a:t>Năm = 2012</a:t>
            </a:r>
            <a:endParaRPr sz="1800">
              <a:solidFill>
                <a:schemeClr val="dk1"/>
              </a:solidFill>
              <a:latin typeface="Times New Roman"/>
              <a:ea typeface="Times New Roman"/>
              <a:cs typeface="Times New Roman"/>
              <a:sym typeface="Times New Roman"/>
            </a:endParaRPr>
          </a:p>
          <a:p>
            <a:pPr marL="184785" marR="0" lvl="0" indent="-172085" algn="l" rtl="0">
              <a:lnSpc>
                <a:spcPct val="100000"/>
              </a:lnSpc>
              <a:spcBef>
                <a:spcPts val="0"/>
              </a:spcBef>
              <a:spcAft>
                <a:spcPts val="0"/>
              </a:spcAft>
              <a:buClr>
                <a:srgbClr val="1F497D"/>
              </a:buClr>
              <a:buSzPts val="1800"/>
              <a:buFont typeface="Times New Roman"/>
              <a:buChar char="•"/>
            </a:pPr>
            <a:r>
              <a:rPr lang="en-US" sz="1800">
                <a:solidFill>
                  <a:schemeClr val="dk1"/>
                </a:solidFill>
                <a:latin typeface="Times New Roman"/>
                <a:ea typeface="Times New Roman"/>
                <a:cs typeface="Times New Roman"/>
                <a:sym typeface="Times New Roman"/>
              </a:rPr>
              <a:t>Nhà SX=BMW</a:t>
            </a:r>
            <a:endParaRPr sz="1800">
              <a:solidFill>
                <a:schemeClr val="dk1"/>
              </a:solidFill>
              <a:latin typeface="Times New Roman"/>
              <a:ea typeface="Times New Roman"/>
              <a:cs typeface="Times New Roman"/>
              <a:sym typeface="Times New Roman"/>
            </a:endParaRPr>
          </a:p>
          <a:p>
            <a:pPr marL="184785" marR="0" lvl="0" indent="-172085" algn="l" rtl="0">
              <a:lnSpc>
                <a:spcPct val="100000"/>
              </a:lnSpc>
              <a:spcBef>
                <a:spcPts val="0"/>
              </a:spcBef>
              <a:spcAft>
                <a:spcPts val="0"/>
              </a:spcAft>
              <a:buClr>
                <a:srgbClr val="1F497D"/>
              </a:buClr>
              <a:buSzPts val="1800"/>
              <a:buFont typeface="Times New Roman"/>
              <a:buChar char="•"/>
            </a:pPr>
            <a:r>
              <a:rPr lang="en-US" sz="1800">
                <a:solidFill>
                  <a:schemeClr val="dk1"/>
                </a:solidFill>
                <a:latin typeface="Times New Roman"/>
                <a:ea typeface="Times New Roman"/>
                <a:cs typeface="Times New Roman"/>
                <a:sym typeface="Times New Roman"/>
              </a:rPr>
              <a:t>Model = CS30</a:t>
            </a:r>
            <a:endParaRPr sz="1800">
              <a:solidFill>
                <a:schemeClr val="dk1"/>
              </a:solidFill>
              <a:latin typeface="Times New Roman"/>
              <a:ea typeface="Times New Roman"/>
              <a:cs typeface="Times New Roman"/>
              <a:sym typeface="Times New Roman"/>
            </a:endParaRPr>
          </a:p>
          <a:p>
            <a:pPr marL="184785" marR="0" lvl="0" indent="-172085" algn="l" rtl="0">
              <a:lnSpc>
                <a:spcPct val="100000"/>
              </a:lnSpc>
              <a:spcBef>
                <a:spcPts val="0"/>
              </a:spcBef>
              <a:spcAft>
                <a:spcPts val="0"/>
              </a:spcAft>
              <a:buClr>
                <a:srgbClr val="1F497D"/>
              </a:buClr>
              <a:buSzPts val="1800"/>
              <a:buFont typeface="Times New Roman"/>
              <a:buChar char="•"/>
            </a:pPr>
            <a:r>
              <a:rPr lang="en-US" sz="1800">
                <a:solidFill>
                  <a:schemeClr val="dk1"/>
                </a:solidFill>
                <a:latin typeface="Times New Roman"/>
                <a:ea typeface="Times New Roman"/>
                <a:cs typeface="Times New Roman"/>
                <a:sym typeface="Times New Roman"/>
              </a:rPr>
              <a:t>Màu = Bạc</a:t>
            </a:r>
            <a:endParaRPr sz="1800">
              <a:solidFill>
                <a:schemeClr val="dk1"/>
              </a:solidFill>
              <a:latin typeface="Times New Roman"/>
              <a:ea typeface="Times New Roman"/>
              <a:cs typeface="Times New Roman"/>
              <a:sym typeface="Times New Roman"/>
            </a:endParaRPr>
          </a:p>
          <a:p>
            <a:pPr marL="12700" marR="0" lvl="0" indent="0" algn="l" rtl="0">
              <a:lnSpc>
                <a:spcPct val="100000"/>
              </a:lnSpc>
              <a:spcBef>
                <a:spcPts val="0"/>
              </a:spcBef>
              <a:spcAft>
                <a:spcPts val="0"/>
              </a:spcAft>
              <a:buNone/>
            </a:pPr>
            <a:r>
              <a:rPr lang="en-US" sz="1800" b="1">
                <a:solidFill>
                  <a:schemeClr val="dk1"/>
                </a:solidFill>
                <a:latin typeface="Times New Roman"/>
                <a:ea typeface="Times New Roman"/>
                <a:cs typeface="Times New Roman"/>
                <a:sym typeface="Times New Roman"/>
              </a:rPr>
              <a:t>Phương thức</a:t>
            </a:r>
            <a:endParaRPr sz="1800">
              <a:solidFill>
                <a:schemeClr val="dk1"/>
              </a:solidFill>
              <a:latin typeface="Times New Roman"/>
              <a:ea typeface="Times New Roman"/>
              <a:cs typeface="Times New Roman"/>
              <a:sym typeface="Times New Roman"/>
            </a:endParaRPr>
          </a:p>
          <a:p>
            <a:pPr marL="184785" marR="0" lvl="0" indent="-172085" algn="l" rtl="0">
              <a:lnSpc>
                <a:spcPct val="100000"/>
              </a:lnSpc>
              <a:spcBef>
                <a:spcPts val="0"/>
              </a:spcBef>
              <a:spcAft>
                <a:spcPts val="0"/>
              </a:spcAft>
              <a:buClr>
                <a:srgbClr val="1F497D"/>
              </a:buClr>
              <a:buSzPts val="1800"/>
              <a:buFont typeface="Times New Roman"/>
              <a:buChar char="•"/>
            </a:pPr>
            <a:r>
              <a:rPr lang="en-US" sz="1800">
                <a:solidFill>
                  <a:schemeClr val="dk1"/>
                </a:solidFill>
                <a:latin typeface="Times New Roman"/>
                <a:ea typeface="Times New Roman"/>
                <a:cs typeface="Times New Roman"/>
                <a:sym typeface="Times New Roman"/>
              </a:rPr>
              <a:t>Khởi động</a:t>
            </a:r>
            <a:endParaRPr sz="1800">
              <a:solidFill>
                <a:schemeClr val="dk1"/>
              </a:solidFill>
              <a:latin typeface="Times New Roman"/>
              <a:ea typeface="Times New Roman"/>
              <a:cs typeface="Times New Roman"/>
              <a:sym typeface="Times New Roman"/>
            </a:endParaRPr>
          </a:p>
          <a:p>
            <a:pPr marL="184785" marR="0" lvl="0" indent="-172085" algn="l" rtl="0">
              <a:lnSpc>
                <a:spcPct val="100000"/>
              </a:lnSpc>
              <a:spcBef>
                <a:spcPts val="0"/>
              </a:spcBef>
              <a:spcAft>
                <a:spcPts val="0"/>
              </a:spcAft>
              <a:buClr>
                <a:srgbClr val="1F497D"/>
              </a:buClr>
              <a:buSzPts val="1800"/>
              <a:buFont typeface="Times New Roman"/>
              <a:buChar char="•"/>
            </a:pPr>
            <a:r>
              <a:rPr lang="en-US" sz="1800">
                <a:solidFill>
                  <a:schemeClr val="dk1"/>
                </a:solidFill>
                <a:latin typeface="Times New Roman"/>
                <a:ea typeface="Times New Roman"/>
                <a:cs typeface="Times New Roman"/>
                <a:sym typeface="Times New Roman"/>
              </a:rPr>
              <a:t>Dừng</a:t>
            </a:r>
            <a:endParaRPr sz="1800">
              <a:solidFill>
                <a:schemeClr val="dk1"/>
              </a:solidFill>
              <a:latin typeface="Times New Roman"/>
              <a:ea typeface="Times New Roman"/>
              <a:cs typeface="Times New Roman"/>
              <a:sym typeface="Times New Roman"/>
            </a:endParaRPr>
          </a:p>
          <a:p>
            <a:pPr marL="184785" marR="0" lvl="0" indent="-172085" algn="l" rtl="0">
              <a:lnSpc>
                <a:spcPct val="100000"/>
              </a:lnSpc>
              <a:spcBef>
                <a:spcPts val="0"/>
              </a:spcBef>
              <a:spcAft>
                <a:spcPts val="0"/>
              </a:spcAft>
              <a:buClr>
                <a:srgbClr val="1F497D"/>
              </a:buClr>
              <a:buSzPts val="1800"/>
              <a:buFont typeface="Times New Roman"/>
              <a:buChar char="•"/>
            </a:pPr>
            <a:r>
              <a:rPr lang="en-US" sz="1800">
                <a:solidFill>
                  <a:schemeClr val="dk1"/>
                </a:solidFill>
                <a:latin typeface="Times New Roman"/>
                <a:ea typeface="Times New Roman"/>
                <a:cs typeface="Times New Roman"/>
                <a:sym typeface="Times New Roman"/>
              </a:rPr>
              <a:t>Phanh</a:t>
            </a:r>
            <a:endParaRPr sz="1800">
              <a:solidFill>
                <a:schemeClr val="dk1"/>
              </a:solidFill>
              <a:latin typeface="Times New Roman"/>
              <a:ea typeface="Times New Roman"/>
              <a:cs typeface="Times New Roman"/>
              <a:sym typeface="Times New Roman"/>
            </a:endParaRPr>
          </a:p>
        </p:txBody>
      </p:sp>
      <p:grpSp>
        <p:nvGrpSpPr>
          <p:cNvPr id="219" name="Google Shape;219;p9"/>
          <p:cNvGrpSpPr/>
          <p:nvPr/>
        </p:nvGrpSpPr>
        <p:grpSpPr>
          <a:xfrm>
            <a:off x="3399575" y="1919872"/>
            <a:ext cx="5778081" cy="1193165"/>
            <a:chOff x="1619669" y="1446288"/>
            <a:chExt cx="5778081" cy="1193165"/>
          </a:xfrm>
        </p:grpSpPr>
        <p:sp>
          <p:nvSpPr>
            <p:cNvPr id="220" name="Google Shape;220;p9"/>
            <p:cNvSpPr/>
            <p:nvPr/>
          </p:nvSpPr>
          <p:spPr>
            <a:xfrm>
              <a:off x="1664119" y="1446288"/>
              <a:ext cx="1765300" cy="1193165"/>
            </a:xfrm>
            <a:custGeom>
              <a:avLst/>
              <a:gdLst/>
              <a:ahLst/>
              <a:cxnLst/>
              <a:rect l="l" t="t" r="r" b="b"/>
              <a:pathLst>
                <a:path w="1765300" h="1193164" extrusionOk="0">
                  <a:moveTo>
                    <a:pt x="1764880" y="0"/>
                  </a:moveTo>
                  <a:lnTo>
                    <a:pt x="0" y="0"/>
                  </a:lnTo>
                  <a:lnTo>
                    <a:pt x="0" y="1193012"/>
                  </a:lnTo>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21" name="Google Shape;221;p9"/>
            <p:cNvSpPr/>
            <p:nvPr/>
          </p:nvSpPr>
          <p:spPr>
            <a:xfrm>
              <a:off x="1619669" y="2563101"/>
              <a:ext cx="88900" cy="76200"/>
            </a:xfrm>
            <a:custGeom>
              <a:avLst/>
              <a:gdLst/>
              <a:ahLst/>
              <a:cxnLst/>
              <a:rect l="l" t="t" r="r" b="b"/>
              <a:pathLst>
                <a:path w="88900" h="76200" extrusionOk="0">
                  <a:moveTo>
                    <a:pt x="0" y="0"/>
                  </a:moveTo>
                  <a:lnTo>
                    <a:pt x="44450" y="76200"/>
                  </a:lnTo>
                  <a:lnTo>
                    <a:pt x="88900" y="0"/>
                  </a:lnTo>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22" name="Google Shape;222;p9"/>
            <p:cNvSpPr/>
            <p:nvPr/>
          </p:nvSpPr>
          <p:spPr>
            <a:xfrm>
              <a:off x="5562600" y="1446288"/>
              <a:ext cx="1790700" cy="1193165"/>
            </a:xfrm>
            <a:custGeom>
              <a:avLst/>
              <a:gdLst/>
              <a:ahLst/>
              <a:cxnLst/>
              <a:rect l="l" t="t" r="r" b="b"/>
              <a:pathLst>
                <a:path w="1790700" h="1193164" extrusionOk="0">
                  <a:moveTo>
                    <a:pt x="0" y="0"/>
                  </a:moveTo>
                  <a:lnTo>
                    <a:pt x="1790700" y="0"/>
                  </a:lnTo>
                  <a:lnTo>
                    <a:pt x="1790700" y="1193012"/>
                  </a:lnTo>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223" name="Google Shape;223;p9"/>
            <p:cNvSpPr/>
            <p:nvPr/>
          </p:nvSpPr>
          <p:spPr>
            <a:xfrm>
              <a:off x="7308850" y="2563101"/>
              <a:ext cx="88900" cy="76200"/>
            </a:xfrm>
            <a:custGeom>
              <a:avLst/>
              <a:gdLst/>
              <a:ahLst/>
              <a:cxnLst/>
              <a:rect l="l" t="t" r="r" b="b"/>
              <a:pathLst>
                <a:path w="88900" h="76200" extrusionOk="0">
                  <a:moveTo>
                    <a:pt x="88900" y="0"/>
                  </a:moveTo>
                  <a:lnTo>
                    <a:pt x="44450" y="76200"/>
                  </a:lnTo>
                  <a:lnTo>
                    <a:pt x="0" y="0"/>
                  </a:lnTo>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sp>
        <p:nvSpPr>
          <p:cNvPr id="224" name="Google Shape;224;p9"/>
          <p:cNvSpPr txBox="1"/>
          <p:nvPr/>
        </p:nvSpPr>
        <p:spPr>
          <a:xfrm>
            <a:off x="5748551" y="1843777"/>
            <a:ext cx="1719049" cy="28982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None/>
            </a:pPr>
            <a:r>
              <a:rPr lang="en-US" sz="1800" b="1">
                <a:solidFill>
                  <a:schemeClr val="dk1"/>
                </a:solidFill>
                <a:latin typeface="Carlito"/>
                <a:ea typeface="Carlito"/>
                <a:cs typeface="Carlito"/>
                <a:sym typeface="Carlito"/>
              </a:rPr>
              <a:t>Lớp: Car</a:t>
            </a:r>
            <a:endParaRPr sz="1800">
              <a:solidFill>
                <a:schemeClr val="dk1"/>
              </a:solidFill>
              <a:latin typeface="Carlito"/>
              <a:ea typeface="Carlito"/>
              <a:cs typeface="Carlito"/>
              <a:sym typeface="Carlit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93"/>
                                        </p:tgtEl>
                                        <p:attrNameLst>
                                          <p:attrName>style.visibility</p:attrName>
                                        </p:attrNameLst>
                                      </p:cBhvr>
                                      <p:to>
                                        <p:strVal val="visible"/>
                                      </p:to>
                                    </p:set>
                                    <p:anim calcmode="lin" valueType="num">
                                      <p:cBhvr additive="base">
                                        <p:cTn id="7" dur="500"/>
                                        <p:tgtEl>
                                          <p:spTgt spid="19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9Slide - 2019">
      <a:dk1>
        <a:srgbClr val="000000"/>
      </a:dk1>
      <a:lt1>
        <a:srgbClr val="FFFFFF"/>
      </a:lt1>
      <a:dk2>
        <a:srgbClr val="092D6C"/>
      </a:dk2>
      <a:lt2>
        <a:srgbClr val="FCECD0"/>
      </a:lt2>
      <a:accent1>
        <a:srgbClr val="4FC1E9"/>
      </a:accent1>
      <a:accent2>
        <a:srgbClr val="48CFAD"/>
      </a:accent2>
      <a:accent3>
        <a:srgbClr val="A0D468"/>
      </a:accent3>
      <a:accent4>
        <a:srgbClr val="FFCE54"/>
      </a:accent4>
      <a:accent5>
        <a:srgbClr val="FC6E51"/>
      </a:accent5>
      <a:accent6>
        <a:srgbClr val="ED5565"/>
      </a:accent6>
      <a:hlink>
        <a:srgbClr val="5D9CEC"/>
      </a:hlink>
      <a:folHlink>
        <a:srgbClr val="AC92E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2036</Words>
  <Application>Microsoft Office PowerPoint</Application>
  <PresentationFormat>Widescreen</PresentationFormat>
  <Paragraphs>247</Paragraphs>
  <Slides>29</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Calibri</vt:lpstr>
      <vt:lpstr>Times New Roman</vt:lpstr>
      <vt:lpstr>Oi</vt:lpstr>
      <vt:lpstr>Arial</vt:lpstr>
      <vt:lpstr>Impact</vt:lpstr>
      <vt:lpstr>Consolas</vt:lpstr>
      <vt:lpstr>Carlito</vt:lpstr>
      <vt:lpstr>Noto Sans Symbols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kien nguyen</cp:lastModifiedBy>
  <cp:revision>1</cp:revision>
  <dcterms:created xsi:type="dcterms:W3CDTF">2020-08-07T13:14:06Z</dcterms:created>
  <dcterms:modified xsi:type="dcterms:W3CDTF">2026-01-04T15:02:11Z</dcterms:modified>
</cp:coreProperties>
</file>